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67" r:id="rId3"/>
    <p:sldId id="259" r:id="rId4"/>
    <p:sldId id="257" r:id="rId5"/>
    <p:sldId id="260" r:id="rId6"/>
    <p:sldId id="263" r:id="rId7"/>
    <p:sldId id="258" r:id="rId8"/>
    <p:sldId id="268" r:id="rId9"/>
    <p:sldId id="266" r:id="rId10"/>
    <p:sldId id="269" r:id="rId11"/>
    <p:sldId id="264" r:id="rId12"/>
    <p:sldId id="265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85" d="100"/>
          <a:sy n="85" d="100"/>
        </p:scale>
        <p:origin x="60" y="-5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2340"/>
    </p:cViewPr>
  </p:sorterViewPr>
  <p:notesViewPr>
    <p:cSldViewPr snapToGrid="0">
      <p:cViewPr>
        <p:scale>
          <a:sx n="86" d="100"/>
          <a:sy n="86" d="100"/>
        </p:scale>
        <p:origin x="2702" y="-43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l">
              <a:defRPr sz="13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300" dirty="0" smtClean="0">
                <a:solidFill>
                  <a:srgbClr val="002060"/>
                </a:solidFill>
              </a:rPr>
              <a:t>GDP,</a:t>
            </a:r>
            <a:r>
              <a:rPr lang="en-US" sz="1300" baseline="0" dirty="0" smtClean="0">
                <a:solidFill>
                  <a:srgbClr val="002060"/>
                </a:solidFill>
              </a:rPr>
              <a:t> 2012 prices, INR </a:t>
            </a:r>
            <a:r>
              <a:rPr lang="en-US" sz="1300" baseline="0" dirty="0" err="1" smtClean="0">
                <a:solidFill>
                  <a:srgbClr val="002060"/>
                </a:solidFill>
              </a:rPr>
              <a:t>bn</a:t>
            </a:r>
            <a:r>
              <a:rPr lang="en-US" sz="1300" baseline="0" dirty="0" smtClean="0">
                <a:solidFill>
                  <a:srgbClr val="002060"/>
                </a:solidFill>
              </a:rPr>
              <a:t> </a:t>
            </a:r>
            <a:endParaRPr lang="en-US" sz="1300" dirty="0">
              <a:solidFill>
                <a:srgbClr val="002060"/>
              </a:solidFill>
            </a:endParaRPr>
          </a:p>
        </c:rich>
      </c:tx>
      <c:layout>
        <c:manualLayout>
          <c:xMode val="edge"/>
          <c:yMode val="edge"/>
          <c:x val="2.8794054107368205E-4"/>
          <c:y val="1.563002120492908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sz="13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0597335542632453"/>
          <c:y val="0.12271571150684844"/>
          <c:w val="0.74068189405697149"/>
          <c:h val="0.76839077895764352"/>
        </c:manualLayout>
      </c:layout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Mumbai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Sheet1!$A$2:$A$6</c:f>
              <c:numCache>
                <c:formatCode>General</c:formatCode>
                <c:ptCount val="5"/>
                <c:pt idx="0">
                  <c:v>2012</c:v>
                </c:pt>
                <c:pt idx="1">
                  <c:v>2025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4328.7</c:v>
                </c:pt>
                <c:pt idx="1">
                  <c:v>11042.8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India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Sheet1!$A$2:$A$6</c:f>
              <c:numCache>
                <c:formatCode>General</c:formatCode>
                <c:ptCount val="5"/>
                <c:pt idx="0">
                  <c:v>2012</c:v>
                </c:pt>
                <c:pt idx="1">
                  <c:v>2025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87614.399999999994</c:v>
                </c:pt>
                <c:pt idx="1">
                  <c:v>188432.9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5490584"/>
        <c:axId val="165525952"/>
      </c:areaChart>
      <c:catAx>
        <c:axId val="1654905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525952"/>
        <c:crosses val="autoZero"/>
        <c:auto val="1"/>
        <c:lblAlgn val="ctr"/>
        <c:lblOffset val="100"/>
        <c:noMultiLvlLbl val="0"/>
      </c:catAx>
      <c:valAx>
        <c:axId val="165525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49058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6337855386124404"/>
          <c:y val="0.93969809137076088"/>
          <c:w val="0.33470394848977802"/>
          <c:h val="6.030190862923904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3823485707129247E-2"/>
          <c:y val="0.11770604219554558"/>
          <c:w val="0.88591254270703879"/>
          <c:h val="0.78552940732040566"/>
        </c:manualLayout>
      </c:layout>
      <c:bar3D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  <a:sp3d/>
          </c:spPr>
          <c:invertIfNegative val="0"/>
          <c:dLbls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Sheet1!$A$2:$A$21</c:f>
              <c:strCache>
                <c:ptCount val="20"/>
                <c:pt idx="0">
                  <c:v>Monaco</c:v>
                </c:pt>
                <c:pt idx="1">
                  <c:v>Hong Kong </c:v>
                </c:pt>
                <c:pt idx="2">
                  <c:v>New York</c:v>
                </c:pt>
                <c:pt idx="3">
                  <c:v>London</c:v>
                </c:pt>
                <c:pt idx="4">
                  <c:v>Singapore </c:v>
                </c:pt>
                <c:pt idx="5">
                  <c:v>Geneva </c:v>
                </c:pt>
                <c:pt idx="6">
                  <c:v>Paris</c:v>
                </c:pt>
                <c:pt idx="7">
                  <c:v>Sydney</c:v>
                </c:pt>
                <c:pt idx="8">
                  <c:v>Shanghai</c:v>
                </c:pt>
                <c:pt idx="9">
                  <c:v>Los Angeles</c:v>
                </c:pt>
                <c:pt idx="10">
                  <c:v>Beijing </c:v>
                </c:pt>
                <c:pt idx="11">
                  <c:v>Tokyo</c:v>
                </c:pt>
                <c:pt idx="12">
                  <c:v>Berlin</c:v>
                </c:pt>
                <c:pt idx="13">
                  <c:v>Miami</c:v>
                </c:pt>
                <c:pt idx="14">
                  <c:v>Melbourne</c:v>
                </c:pt>
                <c:pt idx="15">
                  <c:v>Mumbai</c:v>
                </c:pt>
                <c:pt idx="16">
                  <c:v>Istanbul</c:v>
                </c:pt>
                <c:pt idx="17">
                  <c:v>Dubai</c:v>
                </c:pt>
                <c:pt idx="18">
                  <c:v>Cape Town</c:v>
                </c:pt>
                <c:pt idx="19">
                  <c:v>Sao Paulo</c:v>
                </c:pt>
              </c:strCache>
            </c:strRef>
          </c:cat>
          <c:val>
            <c:numRef>
              <c:f>Sheet1!$B$2:$B$21</c:f>
              <c:numCache>
                <c:formatCode>General</c:formatCode>
                <c:ptCount val="20"/>
                <c:pt idx="0">
                  <c:v>16</c:v>
                </c:pt>
                <c:pt idx="1">
                  <c:v>22</c:v>
                </c:pt>
                <c:pt idx="2">
                  <c:v>25</c:v>
                </c:pt>
                <c:pt idx="3">
                  <c:v>28</c:v>
                </c:pt>
                <c:pt idx="4">
                  <c:v>39</c:v>
                </c:pt>
                <c:pt idx="5">
                  <c:v>41</c:v>
                </c:pt>
                <c:pt idx="6">
                  <c:v>46</c:v>
                </c:pt>
                <c:pt idx="7">
                  <c:v>48</c:v>
                </c:pt>
                <c:pt idx="8">
                  <c:v>54</c:v>
                </c:pt>
                <c:pt idx="9">
                  <c:v>58</c:v>
                </c:pt>
                <c:pt idx="10">
                  <c:v>66</c:v>
                </c:pt>
                <c:pt idx="11">
                  <c:v>76</c:v>
                </c:pt>
                <c:pt idx="12">
                  <c:v>77</c:v>
                </c:pt>
                <c:pt idx="13">
                  <c:v>78</c:v>
                </c:pt>
                <c:pt idx="14">
                  <c:v>90</c:v>
                </c:pt>
                <c:pt idx="15">
                  <c:v>92</c:v>
                </c:pt>
                <c:pt idx="16">
                  <c:v>98</c:v>
                </c:pt>
                <c:pt idx="17">
                  <c:v>138</c:v>
                </c:pt>
                <c:pt idx="18">
                  <c:v>157</c:v>
                </c:pt>
                <c:pt idx="19">
                  <c:v>173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491800"/>
        <c:axId val="165713960"/>
        <c:axId val="0"/>
      </c:bar3DChart>
      <c:catAx>
        <c:axId val="24918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713960"/>
        <c:crosses val="autoZero"/>
        <c:auto val="1"/>
        <c:lblAlgn val="ctr"/>
        <c:lblOffset val="100"/>
        <c:noMultiLvlLbl val="0"/>
      </c:catAx>
      <c:valAx>
        <c:axId val="16571396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18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87E954-15A7-4CFA-9526-D90E7BAC8D7A}" type="datetimeFigureOut">
              <a:rPr lang="en-US" smtClean="0"/>
              <a:t>7/18/2018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D2B89D-B349-4688-909C-1D2B0C07E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9538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D2B89D-B349-4688-909C-1D2B0C07E53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0137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is about 990 square feet in Mumbai as compared to 1485 square feet in Dubai, and 300 square feet in London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D2B89D-B349-4688-909C-1D2B0C07E53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6887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D2B89D-B349-4688-909C-1D2B0C07E53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3895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88F0F-1F6F-4459-A1E3-B8DEB21704D9}" type="datetimeFigureOut">
              <a:rPr lang="en-US" smtClean="0"/>
              <a:t>7/18/2018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01A0D-F9D4-49CA-8407-BC0256515E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515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88F0F-1F6F-4459-A1E3-B8DEB21704D9}" type="datetimeFigureOut">
              <a:rPr lang="en-US" smtClean="0"/>
              <a:t>7/18/2018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01A0D-F9D4-49CA-8407-BC0256515E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094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88F0F-1F6F-4459-A1E3-B8DEB21704D9}" type="datetimeFigureOut">
              <a:rPr lang="en-US" smtClean="0"/>
              <a:t>7/18/2018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01A0D-F9D4-49CA-8407-BC0256515E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377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88F0F-1F6F-4459-A1E3-B8DEB21704D9}" type="datetimeFigureOut">
              <a:rPr lang="en-US" smtClean="0"/>
              <a:t>7/18/2018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01A0D-F9D4-49CA-8407-BC0256515E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695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88F0F-1F6F-4459-A1E3-B8DEB21704D9}" type="datetimeFigureOut">
              <a:rPr lang="en-US" smtClean="0"/>
              <a:t>7/18/2018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01A0D-F9D4-49CA-8407-BC0256515E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177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88F0F-1F6F-4459-A1E3-B8DEB21704D9}" type="datetimeFigureOut">
              <a:rPr lang="en-US" smtClean="0"/>
              <a:t>7/18/2018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01A0D-F9D4-49CA-8407-BC0256515E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3525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88F0F-1F6F-4459-A1E3-B8DEB21704D9}" type="datetimeFigureOut">
              <a:rPr lang="en-US" smtClean="0"/>
              <a:t>7/18/2018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01A0D-F9D4-49CA-8407-BC0256515E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545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88F0F-1F6F-4459-A1E3-B8DEB21704D9}" type="datetimeFigureOut">
              <a:rPr lang="en-US" smtClean="0"/>
              <a:t>7/18/2018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01A0D-F9D4-49CA-8407-BC0256515E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0743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88F0F-1F6F-4459-A1E3-B8DEB21704D9}" type="datetimeFigureOut">
              <a:rPr lang="en-US" smtClean="0"/>
              <a:t>7/18/2018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01A0D-F9D4-49CA-8407-BC0256515E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353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88F0F-1F6F-4459-A1E3-B8DEB21704D9}" type="datetimeFigureOut">
              <a:rPr lang="en-US" smtClean="0"/>
              <a:t>7/18/2018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01A0D-F9D4-49CA-8407-BC0256515E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987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88F0F-1F6F-4459-A1E3-B8DEB21704D9}" type="datetimeFigureOut">
              <a:rPr lang="en-US" smtClean="0"/>
              <a:t>7/18/2018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01A0D-F9D4-49CA-8407-BC0256515E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132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988F0F-1F6F-4459-A1E3-B8DEB21704D9}" type="datetimeFigureOut">
              <a:rPr lang="en-US" smtClean="0"/>
              <a:t>7/18/2018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201A0D-F9D4-49CA-8407-BC0256515E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415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361" y="4257206"/>
            <a:ext cx="10668000" cy="911906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Mumbai’s housing conundrum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1106" y="5169112"/>
            <a:ext cx="9144000" cy="1655762"/>
          </a:xfrm>
        </p:spPr>
        <p:txBody>
          <a:bodyPr/>
          <a:lstStyle/>
          <a:p>
            <a:r>
              <a:rPr lang="en-US" dirty="0" smtClean="0">
                <a:solidFill>
                  <a:srgbClr val="002060"/>
                </a:solidFill>
              </a:rPr>
              <a:t>Sunali Rohra </a:t>
            </a:r>
            <a:br>
              <a:rPr lang="en-US" dirty="0" smtClean="0">
                <a:solidFill>
                  <a:srgbClr val="002060"/>
                </a:solidFill>
              </a:rPr>
            </a:br>
            <a:r>
              <a:rPr lang="en-US" i="1" dirty="0" smtClean="0">
                <a:solidFill>
                  <a:srgbClr val="002060"/>
                </a:solidFill>
              </a:rPr>
              <a:t>Former co-leader of McKinsey’s urban practice &amp; </a:t>
            </a:r>
            <a:br>
              <a:rPr lang="en-US" i="1" dirty="0" smtClean="0">
                <a:solidFill>
                  <a:srgbClr val="002060"/>
                </a:solidFill>
              </a:rPr>
            </a:br>
            <a:r>
              <a:rPr lang="en-US" i="1" dirty="0" smtClean="0">
                <a:solidFill>
                  <a:srgbClr val="002060"/>
                </a:solidFill>
              </a:rPr>
              <a:t>Co-founder, Urban Institute of India </a:t>
            </a:r>
            <a:br>
              <a:rPr lang="en-US" i="1" dirty="0" smtClean="0">
                <a:solidFill>
                  <a:srgbClr val="002060"/>
                </a:solidFill>
              </a:rPr>
            </a:br>
            <a:r>
              <a:rPr lang="en-US" sz="1800" dirty="0" smtClean="0">
                <a:solidFill>
                  <a:srgbClr val="002060"/>
                </a:solidFill>
              </a:rPr>
              <a:t>July 2018</a:t>
            </a:r>
            <a:endParaRPr lang="en-US" sz="1800" dirty="0">
              <a:solidFill>
                <a:srgbClr val="00206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1349" y="352864"/>
            <a:ext cx="7298517" cy="3904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816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662" y="1129508"/>
            <a:ext cx="3931205" cy="236971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02080" y="3499227"/>
            <a:ext cx="355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Antop</a:t>
            </a:r>
            <a:r>
              <a:rPr lang="en-US" b="1" dirty="0" smtClean="0"/>
              <a:t> Hill, June 2018</a:t>
            </a:r>
            <a:endParaRPr lang="en-US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4589" y="1129509"/>
            <a:ext cx="4412262" cy="236971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23186" y="3499227"/>
            <a:ext cx="355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Bhendi</a:t>
            </a:r>
            <a:r>
              <a:rPr lang="en-US" b="1" dirty="0" smtClean="0"/>
              <a:t> Bazaar, September 2017</a:t>
            </a:r>
            <a:endParaRPr lang="en-US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661" y="4063999"/>
            <a:ext cx="3931205" cy="209296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485661" y="6222583"/>
            <a:ext cx="355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Ghatkopar</a:t>
            </a:r>
            <a:r>
              <a:rPr lang="en-US" b="1" dirty="0" smtClean="0"/>
              <a:t>, September 2017 </a:t>
            </a:r>
            <a:endParaRPr lang="en-US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6043506" y="6254042"/>
            <a:ext cx="355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4589" y="3984943"/>
            <a:ext cx="4412262" cy="217201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075136" y="6222582"/>
            <a:ext cx="355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Saiki Naka, Andheri, August 2017</a:t>
            </a:r>
            <a:endParaRPr lang="en-US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327659" y="140555"/>
            <a:ext cx="11431694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2800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ea typeface="+mj-ea"/>
                <a:cs typeface="+mj-cs"/>
              </a:rPr>
              <a:t>More </a:t>
            </a:r>
            <a:r>
              <a:rPr lang="en-US" sz="280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ea typeface="+mj-ea"/>
                <a:cs typeface="+mj-cs"/>
              </a:rPr>
              <a:t>than 600 deaths </a:t>
            </a:r>
            <a:r>
              <a:rPr lang="en-US" sz="2800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ea typeface="+mj-ea"/>
                <a:cs typeface="+mj-cs"/>
              </a:rPr>
              <a:t>due </a:t>
            </a:r>
            <a:r>
              <a:rPr lang="en-US" sz="280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ea typeface="+mj-ea"/>
                <a:cs typeface="+mj-cs"/>
              </a:rPr>
              <a:t>to building </a:t>
            </a:r>
            <a:r>
              <a:rPr lang="en-US" sz="2800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ea typeface="+mj-ea"/>
                <a:cs typeface="+mj-cs"/>
              </a:rPr>
              <a:t>collapses in Mumbai from 2001–2015 </a:t>
            </a:r>
            <a:endParaRPr lang="en-US" sz="280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ea typeface="+mj-ea"/>
              <a:cs typeface="+mj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56029" y="6517696"/>
            <a:ext cx="69958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i="1" dirty="0" smtClean="0"/>
              <a:t>Source: National Crime Records Bureau</a:t>
            </a:r>
            <a:endParaRPr lang="en-US" sz="1300" i="1" dirty="0"/>
          </a:p>
        </p:txBody>
      </p:sp>
    </p:spTree>
    <p:extLst>
      <p:ext uri="{BB962C8B-B14F-4D97-AF65-F5344CB8AC3E}">
        <p14:creationId xmlns:p14="http://schemas.microsoft.com/office/powerpoint/2010/main" val="4107028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46916" y="217635"/>
            <a:ext cx="11583529" cy="789291"/>
          </a:xfrm>
        </p:spPr>
        <p:txBody>
          <a:bodyPr>
            <a:noAutofit/>
          </a:bodyPr>
          <a:lstStyle/>
          <a:p>
            <a:r>
              <a:rPr lang="en-US" sz="2800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</a:rPr>
              <a:t>In 2025, Mumbai city will account for 1.9% of Indian HHs and 5.9% of the nation’s GDP  </a:t>
            </a:r>
            <a:endParaRPr lang="en-US" sz="280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n-lt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64259" y="6277867"/>
            <a:ext cx="461118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b="0" i="1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</a:rPr>
              <a:t>Source: India’s Economic Geography</a:t>
            </a:r>
            <a:r>
              <a:rPr lang="en-US" sz="1000" b="0" i="1" u="none" strike="noStrike" dirty="0" smtClean="0">
                <a:solidFill>
                  <a:srgbClr val="000000"/>
                </a:solidFill>
                <a:latin typeface="Arial" panose="020B0604020202020204" pitchFamily="34" charset="0"/>
              </a:rPr>
              <a:t> in 2025: States, Clusters and Cities, McKinsey &amp; Company, 2014</a:t>
            </a:r>
            <a:endParaRPr lang="en-US" sz="1000" b="0" i="1" u="none" strike="noStrike" baseline="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7445828" y="1755921"/>
            <a:ext cx="2011680" cy="21186"/>
          </a:xfrm>
          <a:prstGeom prst="line">
            <a:avLst/>
          </a:prstGeom>
          <a:ln>
            <a:solidFill>
              <a:srgbClr val="FF99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4993294" y="1750750"/>
            <a:ext cx="2312126" cy="828857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Strugglers (INR &lt;180K)	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4976957" y="2710850"/>
            <a:ext cx="2312126" cy="694803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Aspirers (INR 180K – INR 485K) 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4976957" y="3522872"/>
            <a:ext cx="2312126" cy="69804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Consumers (INR 480K – INR 1700k)</a:t>
            </a: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976957" y="4338136"/>
            <a:ext cx="2312126" cy="69804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Globals</a:t>
            </a:r>
            <a:r>
              <a:rPr lang="en-US" dirty="0" smtClean="0"/>
              <a:t> (&gt;INR 1700K)</a:t>
            </a:r>
            <a:endParaRPr lang="en-US" dirty="0"/>
          </a:p>
        </p:txBody>
      </p:sp>
      <p:cxnSp>
        <p:nvCxnSpPr>
          <p:cNvPr id="19" name="Straight Connector 18"/>
          <p:cNvCxnSpPr/>
          <p:nvPr/>
        </p:nvCxnSpPr>
        <p:spPr>
          <a:xfrm>
            <a:off x="9849395" y="1758546"/>
            <a:ext cx="1881051" cy="10438"/>
          </a:xfrm>
          <a:prstGeom prst="line">
            <a:avLst/>
          </a:prstGeom>
          <a:ln>
            <a:solidFill>
              <a:srgbClr val="FF99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7524206" y="1141352"/>
            <a:ext cx="1854925" cy="5255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9875521" y="1141352"/>
            <a:ext cx="1854925" cy="5255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7507877" y="1251268"/>
            <a:ext cx="1972491" cy="5255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2012, % </a:t>
            </a:r>
            <a:endParaRPr lang="en-US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9757955" y="1278844"/>
            <a:ext cx="1972491" cy="5255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2025, %  </a:t>
            </a:r>
            <a:endParaRPr lang="en-US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30" name="Straight Connector 29"/>
          <p:cNvCxnSpPr/>
          <p:nvPr/>
        </p:nvCxnSpPr>
        <p:spPr>
          <a:xfrm>
            <a:off x="7445825" y="2579607"/>
            <a:ext cx="4428309" cy="0"/>
          </a:xfrm>
          <a:prstGeom prst="line">
            <a:avLst/>
          </a:prstGeom>
          <a:ln>
            <a:solidFill>
              <a:srgbClr val="FF993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7458891" y="3405653"/>
            <a:ext cx="4428309" cy="0"/>
          </a:xfrm>
          <a:prstGeom prst="line">
            <a:avLst/>
          </a:prstGeom>
          <a:ln>
            <a:solidFill>
              <a:srgbClr val="FF993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7445825" y="4220917"/>
            <a:ext cx="4428309" cy="0"/>
          </a:xfrm>
          <a:prstGeom prst="line">
            <a:avLst/>
          </a:prstGeom>
          <a:ln>
            <a:solidFill>
              <a:srgbClr val="FF993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7445824" y="5037243"/>
            <a:ext cx="4428309" cy="0"/>
          </a:xfrm>
          <a:prstGeom prst="line">
            <a:avLst/>
          </a:prstGeom>
          <a:ln>
            <a:solidFill>
              <a:srgbClr val="FF993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Oval 34"/>
          <p:cNvSpPr/>
          <p:nvPr/>
        </p:nvSpPr>
        <p:spPr>
          <a:xfrm>
            <a:off x="10131537" y="5180479"/>
            <a:ext cx="1084217" cy="63049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6.04</a:t>
            </a:r>
            <a:endParaRPr lang="en-US" dirty="0"/>
          </a:p>
        </p:txBody>
      </p:sp>
      <p:sp>
        <p:nvSpPr>
          <p:cNvPr id="36" name="Oval 35"/>
          <p:cNvSpPr/>
          <p:nvPr/>
        </p:nvSpPr>
        <p:spPr>
          <a:xfrm>
            <a:off x="7906971" y="5194267"/>
            <a:ext cx="1146261" cy="602914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2.96</a:t>
            </a:r>
            <a:endParaRPr lang="en-US" dirty="0"/>
          </a:p>
        </p:txBody>
      </p:sp>
      <p:cxnSp>
        <p:nvCxnSpPr>
          <p:cNvPr id="37" name="Straight Connector 36"/>
          <p:cNvCxnSpPr/>
          <p:nvPr/>
        </p:nvCxnSpPr>
        <p:spPr>
          <a:xfrm>
            <a:off x="7445824" y="5968664"/>
            <a:ext cx="4506691" cy="0"/>
          </a:xfrm>
          <a:prstGeom prst="line">
            <a:avLst/>
          </a:prstGeom>
          <a:ln>
            <a:solidFill>
              <a:srgbClr val="FF993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4976957" y="5153400"/>
            <a:ext cx="2312126" cy="815264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Total no of Households (million)</a:t>
            </a:r>
            <a:endParaRPr lang="en-US" dirty="0"/>
          </a:p>
        </p:txBody>
      </p:sp>
      <p:sp>
        <p:nvSpPr>
          <p:cNvPr id="39" name="Rectangle 38"/>
          <p:cNvSpPr/>
          <p:nvPr/>
        </p:nvSpPr>
        <p:spPr>
          <a:xfrm>
            <a:off x="4993294" y="5980318"/>
            <a:ext cx="2312126" cy="815264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India, total no. of HH</a:t>
            </a:r>
            <a:endParaRPr lang="en-US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642786" y="1995048"/>
            <a:ext cx="175300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/>
              <a:t>2</a:t>
            </a:r>
            <a:endParaRPr lang="en-US" sz="2200" dirty="0"/>
          </a:p>
        </p:txBody>
      </p:sp>
      <p:sp>
        <p:nvSpPr>
          <p:cNvPr id="42" name="TextBox 41"/>
          <p:cNvSpPr txBox="1"/>
          <p:nvPr/>
        </p:nvSpPr>
        <p:spPr>
          <a:xfrm>
            <a:off x="7681974" y="2838941"/>
            <a:ext cx="175300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/>
              <a:t>53</a:t>
            </a:r>
            <a:endParaRPr lang="en-US" sz="2200" dirty="0"/>
          </a:p>
        </p:txBody>
      </p:sp>
      <p:sp>
        <p:nvSpPr>
          <p:cNvPr id="43" name="TextBox 42"/>
          <p:cNvSpPr txBox="1"/>
          <p:nvPr/>
        </p:nvSpPr>
        <p:spPr>
          <a:xfrm>
            <a:off x="7656807" y="3619014"/>
            <a:ext cx="175300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/>
              <a:t>36</a:t>
            </a:r>
            <a:endParaRPr lang="en-US" sz="2200" dirty="0"/>
          </a:p>
        </p:txBody>
      </p:sp>
      <p:sp>
        <p:nvSpPr>
          <p:cNvPr id="44" name="TextBox 43"/>
          <p:cNvSpPr txBox="1"/>
          <p:nvPr/>
        </p:nvSpPr>
        <p:spPr>
          <a:xfrm>
            <a:off x="7642785" y="4411841"/>
            <a:ext cx="175300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/>
              <a:t>8</a:t>
            </a:r>
            <a:endParaRPr lang="en-US" sz="2200" dirty="0"/>
          </a:p>
        </p:txBody>
      </p:sp>
      <p:sp>
        <p:nvSpPr>
          <p:cNvPr id="50" name="TextBox 49"/>
          <p:cNvSpPr txBox="1"/>
          <p:nvPr/>
        </p:nvSpPr>
        <p:spPr>
          <a:xfrm>
            <a:off x="9757955" y="2025316"/>
            <a:ext cx="175300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/>
              <a:t>0</a:t>
            </a:r>
            <a:endParaRPr lang="en-US" sz="2200" dirty="0"/>
          </a:p>
        </p:txBody>
      </p:sp>
      <p:sp>
        <p:nvSpPr>
          <p:cNvPr id="51" name="TextBox 50"/>
          <p:cNvSpPr txBox="1"/>
          <p:nvPr/>
        </p:nvSpPr>
        <p:spPr>
          <a:xfrm>
            <a:off x="9797143" y="2869209"/>
            <a:ext cx="175300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/>
              <a:t>22</a:t>
            </a:r>
            <a:endParaRPr lang="en-US" sz="2200" dirty="0"/>
          </a:p>
        </p:txBody>
      </p:sp>
      <p:sp>
        <p:nvSpPr>
          <p:cNvPr id="52" name="TextBox 51"/>
          <p:cNvSpPr txBox="1"/>
          <p:nvPr/>
        </p:nvSpPr>
        <p:spPr>
          <a:xfrm>
            <a:off x="9797143" y="3624297"/>
            <a:ext cx="175300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/>
              <a:t>62</a:t>
            </a:r>
            <a:endParaRPr lang="en-US" sz="2200" dirty="0"/>
          </a:p>
        </p:txBody>
      </p:sp>
      <p:sp>
        <p:nvSpPr>
          <p:cNvPr id="53" name="TextBox 52"/>
          <p:cNvSpPr txBox="1"/>
          <p:nvPr/>
        </p:nvSpPr>
        <p:spPr>
          <a:xfrm>
            <a:off x="9757955" y="4411841"/>
            <a:ext cx="175300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/>
              <a:t>15</a:t>
            </a:r>
            <a:endParaRPr lang="en-US" sz="2200" dirty="0"/>
          </a:p>
        </p:txBody>
      </p:sp>
      <p:sp>
        <p:nvSpPr>
          <p:cNvPr id="54" name="TextBox 53"/>
          <p:cNvSpPr txBox="1"/>
          <p:nvPr/>
        </p:nvSpPr>
        <p:spPr>
          <a:xfrm>
            <a:off x="7626124" y="6134670"/>
            <a:ext cx="175300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/>
              <a:t>252.7</a:t>
            </a:r>
            <a:endParaRPr lang="en-US" sz="2200" dirty="0"/>
          </a:p>
        </p:txBody>
      </p:sp>
      <p:sp>
        <p:nvSpPr>
          <p:cNvPr id="55" name="TextBox 54"/>
          <p:cNvSpPr txBox="1"/>
          <p:nvPr/>
        </p:nvSpPr>
        <p:spPr>
          <a:xfrm>
            <a:off x="9913416" y="6120882"/>
            <a:ext cx="175300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/>
              <a:t>552.5</a:t>
            </a:r>
            <a:endParaRPr lang="en-US" sz="2200" dirty="0"/>
          </a:p>
        </p:txBody>
      </p:sp>
      <p:graphicFrame>
        <p:nvGraphicFramePr>
          <p:cNvPr id="90" name="Chart 89"/>
          <p:cNvGraphicFramePr/>
          <p:nvPr>
            <p:extLst>
              <p:ext uri="{D42A27DB-BD31-4B8C-83A1-F6EECF244321}">
                <p14:modId xmlns:p14="http://schemas.microsoft.com/office/powerpoint/2010/main" val="1367493293"/>
              </p:ext>
            </p:extLst>
          </p:nvPr>
        </p:nvGraphicFramePr>
        <p:xfrm>
          <a:off x="239377" y="1732889"/>
          <a:ext cx="4400214" cy="43098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65932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114" y="98062"/>
            <a:ext cx="11237686" cy="796018"/>
          </a:xfrm>
        </p:spPr>
        <p:txBody>
          <a:bodyPr>
            <a:normAutofit/>
          </a:bodyPr>
          <a:lstStyle/>
          <a:p>
            <a:r>
              <a:rPr lang="en-US" sz="2800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</a:rPr>
              <a:t>Mumbai ranks 16 in global housing prices</a:t>
            </a:r>
            <a:endParaRPr lang="en-US" sz="280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n-lt"/>
            </a:endParaRPr>
          </a:p>
        </p:txBody>
      </p:sp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1605360163"/>
              </p:ext>
            </p:extLst>
          </p:nvPr>
        </p:nvGraphicFramePr>
        <p:xfrm>
          <a:off x="243114" y="270933"/>
          <a:ext cx="11814628" cy="65870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Rectangle 10"/>
          <p:cNvSpPr/>
          <p:nvPr/>
        </p:nvSpPr>
        <p:spPr>
          <a:xfrm>
            <a:off x="1306286" y="2123923"/>
            <a:ext cx="10290628" cy="261257"/>
          </a:xfrm>
          <a:prstGeom prst="rect">
            <a:avLst/>
          </a:prstGeom>
          <a:noFill/>
          <a:ln w="57150"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243114" y="639804"/>
            <a:ext cx="115098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smtClean="0">
                <a:solidFill>
                  <a:srgbClr val="002060"/>
                </a:solidFill>
              </a:rPr>
              <a:t>How many square meters of prime property can USD 1 million buy globally </a:t>
            </a:r>
            <a:endParaRPr lang="en-US" sz="2000" i="1" dirty="0">
              <a:solidFill>
                <a:srgbClr val="00206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56029" y="6517696"/>
            <a:ext cx="69958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i="1" dirty="0" smtClean="0"/>
              <a:t>Source: Knight &amp; Frank Wealth Report, 2018, Cushman &amp; Wakefield and </a:t>
            </a:r>
            <a:r>
              <a:rPr lang="en-US" sz="1300" i="1" dirty="0" err="1" smtClean="0"/>
              <a:t>Propstack</a:t>
            </a:r>
            <a:r>
              <a:rPr lang="en-US" sz="1300" i="1" dirty="0" smtClean="0"/>
              <a:t>, 2017</a:t>
            </a:r>
            <a:endParaRPr lang="en-US" sz="1300" i="1" dirty="0"/>
          </a:p>
        </p:txBody>
      </p:sp>
      <p:sp>
        <p:nvSpPr>
          <p:cNvPr id="17" name="16-Point Star 16"/>
          <p:cNvSpPr/>
          <p:nvPr/>
        </p:nvSpPr>
        <p:spPr>
          <a:xfrm>
            <a:off x="7062651" y="3604657"/>
            <a:ext cx="4690291" cy="2439092"/>
          </a:xfrm>
          <a:prstGeom prst="star16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7928769" y="4072760"/>
            <a:ext cx="3106057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</a:rPr>
              <a:t>Mumbai ‘s HPI increased by 32 points between March 2014 – 18 making it 1/10 cities that saw housing prices jump over 30 points. 52% (350K) of residential inventory unsold in August 2017  </a:t>
            </a:r>
            <a:endParaRPr lang="en-US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7230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397057"/>
            <a:ext cx="10622280" cy="1109254"/>
          </a:xfrm>
        </p:spPr>
        <p:txBody>
          <a:bodyPr>
            <a:normAutofit fontScale="90000"/>
          </a:bodyPr>
          <a:lstStyle/>
          <a:p>
            <a:r>
              <a:rPr lang="en-US" sz="3600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</a:rPr>
              <a:t>Affordability is one of the biggest challenges and the state has done little to alleviate housing shortage </a:t>
            </a:r>
            <a:r>
              <a:rPr lang="en-US" sz="2800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</a:rPr>
              <a:t/>
            </a:r>
            <a:br>
              <a:rPr lang="en-US" sz="2800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</a:rPr>
            </a:br>
            <a:endParaRPr lang="en-US" sz="280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1520" y="2176871"/>
            <a:ext cx="4170680" cy="4351338"/>
          </a:xfrm>
        </p:spPr>
        <p:txBody>
          <a:bodyPr/>
          <a:lstStyle/>
          <a:p>
            <a:r>
              <a:rPr lang="en-US" dirty="0" smtClean="0">
                <a:solidFill>
                  <a:srgbClr val="002060"/>
                </a:solidFill>
              </a:rPr>
              <a:t>41.9% of the city’s population lives in slums </a:t>
            </a:r>
          </a:p>
          <a:p>
            <a:pPr lvl="1"/>
            <a:endParaRPr lang="en-US" dirty="0" smtClean="0">
              <a:solidFill>
                <a:srgbClr val="002060"/>
              </a:solidFill>
            </a:endParaRPr>
          </a:p>
          <a:p>
            <a:pPr lvl="1"/>
            <a:r>
              <a:rPr lang="en-US" dirty="0" smtClean="0">
                <a:solidFill>
                  <a:srgbClr val="002060"/>
                </a:solidFill>
              </a:rPr>
              <a:t>9/21  wards more than 50% of the population lives in slums </a:t>
            </a:r>
            <a:br>
              <a:rPr lang="en-US" dirty="0" smtClean="0">
                <a:solidFill>
                  <a:srgbClr val="002060"/>
                </a:solidFill>
              </a:rPr>
            </a:br>
            <a:endParaRPr lang="en-US" dirty="0" smtClean="0">
              <a:solidFill>
                <a:srgbClr val="002060"/>
              </a:solidFill>
            </a:endParaRPr>
          </a:p>
          <a:p>
            <a:r>
              <a:rPr lang="en-US" dirty="0" smtClean="0">
                <a:solidFill>
                  <a:srgbClr val="002060"/>
                </a:solidFill>
              </a:rPr>
              <a:t>57% of HHs live in a one bedroom dwelling </a:t>
            </a:r>
          </a:p>
          <a:p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97280" y="1506311"/>
            <a:ext cx="2255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002060"/>
                </a:solidFill>
              </a:rPr>
              <a:t>2014</a:t>
            </a:r>
            <a:endParaRPr lang="en-US" sz="2800" dirty="0">
              <a:solidFill>
                <a:srgbClr val="002060"/>
              </a:solidFill>
            </a:endParaRPr>
          </a:p>
        </p:txBody>
      </p:sp>
      <p:sp>
        <p:nvSpPr>
          <p:cNvPr id="6" name="Pentagon 5"/>
          <p:cNvSpPr/>
          <p:nvPr/>
        </p:nvSpPr>
        <p:spPr>
          <a:xfrm>
            <a:off x="5477692" y="2425728"/>
            <a:ext cx="924560" cy="3444240"/>
          </a:xfrm>
          <a:prstGeom prst="homePlate">
            <a:avLst>
              <a:gd name="adj" fmla="val 100000"/>
            </a:avLst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noFill/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441304" y="1534767"/>
            <a:ext cx="2255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002060"/>
                </a:solidFill>
              </a:rPr>
              <a:t>1995–2014 </a:t>
            </a:r>
            <a:endParaRPr lang="en-US" sz="2800" dirty="0">
              <a:solidFill>
                <a:srgbClr val="002060"/>
              </a:solidFill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6424462" y="2154039"/>
            <a:ext cx="5474311" cy="371592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dirty="0" smtClean="0">
                <a:solidFill>
                  <a:srgbClr val="002060"/>
                </a:solidFill>
              </a:rPr>
              <a:t>An average of 10, 526 units constructed per year </a:t>
            </a:r>
          </a:p>
          <a:p>
            <a:pPr>
              <a:lnSpc>
                <a:spcPct val="110000"/>
              </a:lnSpc>
            </a:pPr>
            <a:r>
              <a:rPr lang="en-US" dirty="0" smtClean="0">
                <a:solidFill>
                  <a:srgbClr val="002060"/>
                </a:solidFill>
              </a:rPr>
              <a:t>Of the 4.6 housing units approved for construction by the Slum Rehabilitation Authority only 155,020 units received occupation certificates</a:t>
            </a:r>
          </a:p>
          <a:p>
            <a:pPr>
              <a:lnSpc>
                <a:spcPct val="110000"/>
              </a:lnSpc>
            </a:pPr>
            <a:r>
              <a:rPr lang="en-US" dirty="0" smtClean="0">
                <a:solidFill>
                  <a:srgbClr val="002060"/>
                </a:solidFill>
              </a:rPr>
              <a:t>480,000 houses are vacant in Greater Mumbai 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6028" y="6517696"/>
            <a:ext cx="1119777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i="1" dirty="0" smtClean="0"/>
              <a:t>Source: </a:t>
            </a:r>
            <a:r>
              <a:rPr lang="en-US" sz="1300" i="1" dirty="0" err="1" smtClean="0"/>
              <a:t>Praja</a:t>
            </a:r>
            <a:r>
              <a:rPr lang="en-US" sz="1300" i="1" dirty="0" smtClean="0"/>
              <a:t> Foundation, The state of affordable housing in Mumbai, November 2014; Economic Survey, 2017-18 </a:t>
            </a:r>
            <a:endParaRPr lang="en-US" sz="1300" i="1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805180" y="2071422"/>
            <a:ext cx="4259879" cy="21186"/>
          </a:xfrm>
          <a:prstGeom prst="line">
            <a:avLst/>
          </a:prstGeom>
          <a:ln>
            <a:solidFill>
              <a:srgbClr val="FF99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6632239" y="2092608"/>
            <a:ext cx="4259879" cy="21186"/>
          </a:xfrm>
          <a:prstGeom prst="line">
            <a:avLst/>
          </a:prstGeom>
          <a:ln>
            <a:solidFill>
              <a:srgbClr val="FF99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6764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1360" y="82790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</a:rPr>
              <a:t>In 2015, the central and state government have undertaken a series of measures to augment affordable housing supply </a:t>
            </a:r>
            <a:endParaRPr lang="en-US" sz="320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2166283"/>
            <a:ext cx="10304929" cy="4351338"/>
          </a:xfrm>
        </p:spPr>
        <p:txBody>
          <a:bodyPr>
            <a:normAutofit/>
          </a:bodyPr>
          <a:lstStyle/>
          <a:p>
            <a:endParaRPr lang="en-US" sz="1800" dirty="0" smtClean="0"/>
          </a:p>
          <a:p>
            <a:endParaRPr lang="en-US" sz="1800" dirty="0"/>
          </a:p>
        </p:txBody>
      </p:sp>
      <p:sp>
        <p:nvSpPr>
          <p:cNvPr id="4" name="TextBox 3"/>
          <p:cNvSpPr txBox="1"/>
          <p:nvPr/>
        </p:nvSpPr>
        <p:spPr>
          <a:xfrm>
            <a:off x="472291" y="1421968"/>
            <a:ext cx="58584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Highlights </a:t>
            </a:r>
            <a:endParaRPr lang="en-US" b="1" dirty="0">
              <a:solidFill>
                <a:srgbClr val="002060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72291" y="1835420"/>
            <a:ext cx="10337949" cy="575"/>
          </a:xfrm>
          <a:prstGeom prst="line">
            <a:avLst/>
          </a:prstGeom>
          <a:ln>
            <a:solidFill>
              <a:srgbClr val="FF99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359372" y="1880115"/>
            <a:ext cx="11239575" cy="46905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2060"/>
                </a:solidFill>
              </a:rPr>
              <a:t>Launch of Pradhan </a:t>
            </a:r>
            <a:r>
              <a:rPr lang="en-US" b="1" dirty="0" err="1">
                <a:solidFill>
                  <a:srgbClr val="002060"/>
                </a:solidFill>
              </a:rPr>
              <a:t>Mantri</a:t>
            </a:r>
            <a:r>
              <a:rPr lang="en-US" b="1" dirty="0">
                <a:solidFill>
                  <a:srgbClr val="002060"/>
                </a:solidFill>
              </a:rPr>
              <a:t> </a:t>
            </a:r>
            <a:r>
              <a:rPr lang="en-US" b="1" dirty="0" err="1">
                <a:solidFill>
                  <a:srgbClr val="002060"/>
                </a:solidFill>
              </a:rPr>
              <a:t>Awas</a:t>
            </a:r>
            <a:r>
              <a:rPr lang="en-US" b="1" dirty="0">
                <a:solidFill>
                  <a:srgbClr val="002060"/>
                </a:solidFill>
              </a:rPr>
              <a:t> </a:t>
            </a:r>
            <a:r>
              <a:rPr lang="en-US" b="1" dirty="0" err="1">
                <a:solidFill>
                  <a:srgbClr val="002060"/>
                </a:solidFill>
              </a:rPr>
              <a:t>Yojana</a:t>
            </a:r>
            <a:r>
              <a:rPr lang="en-US" dirty="0">
                <a:solidFill>
                  <a:srgbClr val="002060"/>
                </a:solidFill>
              </a:rPr>
              <a:t>, 2015 with a goal to build 1.1 million houses in MMR </a:t>
            </a:r>
          </a:p>
          <a:p>
            <a:pPr marL="742950" lvl="1" indent="-285750">
              <a:lnSpc>
                <a:spcPct val="120000"/>
              </a:lnSpc>
              <a:buFont typeface="Courier New" panose="02070309020205020404" pitchFamily="49" charset="0"/>
              <a:buChar char="―"/>
            </a:pPr>
            <a:r>
              <a:rPr lang="en-US" dirty="0">
                <a:solidFill>
                  <a:srgbClr val="002060"/>
                </a:solidFill>
              </a:rPr>
              <a:t>Stamp duty reduced to 1-3% for EWS/LIG/MIG houses + nominal registration fee</a:t>
            </a:r>
          </a:p>
          <a:p>
            <a:pPr marL="742950" lvl="1" indent="-285750">
              <a:lnSpc>
                <a:spcPct val="120000"/>
              </a:lnSpc>
              <a:buFont typeface="Courier New" panose="02070309020205020404" pitchFamily="49" charset="0"/>
              <a:buChar char="―"/>
            </a:pPr>
            <a:r>
              <a:rPr lang="en-US" dirty="0">
                <a:solidFill>
                  <a:srgbClr val="002060"/>
                </a:solidFill>
              </a:rPr>
              <a:t>Interest subsidy for loans </a:t>
            </a:r>
            <a:r>
              <a:rPr lang="en-US" dirty="0" err="1">
                <a:solidFill>
                  <a:srgbClr val="002060"/>
                </a:solidFill>
              </a:rPr>
              <a:t>upto</a:t>
            </a:r>
            <a:r>
              <a:rPr lang="en-US" dirty="0">
                <a:solidFill>
                  <a:srgbClr val="002060"/>
                </a:solidFill>
              </a:rPr>
              <a:t> INR 6 lakhs </a:t>
            </a:r>
          </a:p>
          <a:p>
            <a:pPr marL="742950" lvl="1" indent="-285750">
              <a:lnSpc>
                <a:spcPct val="120000"/>
              </a:lnSpc>
              <a:buFont typeface="Courier New" panose="02070309020205020404" pitchFamily="49" charset="0"/>
              <a:buChar char="―"/>
            </a:pPr>
            <a:r>
              <a:rPr lang="en-US" dirty="0">
                <a:solidFill>
                  <a:srgbClr val="002060"/>
                </a:solidFill>
              </a:rPr>
              <a:t>Higher FSI for affordable housing projects – 2.5 FSI in lieu of 50% of affordable housing stock creation,   concession in development charges, and subsidy of INR 2.5 lakhs per flat </a:t>
            </a:r>
          </a:p>
          <a:p>
            <a:pPr marL="742950" lvl="1" indent="-285750">
              <a:lnSpc>
                <a:spcPct val="120000"/>
              </a:lnSpc>
              <a:buFont typeface="Courier New" panose="02070309020205020404" pitchFamily="49" charset="0"/>
              <a:buChar char="―"/>
            </a:pPr>
            <a:r>
              <a:rPr lang="en-US" dirty="0">
                <a:solidFill>
                  <a:srgbClr val="002060"/>
                </a:solidFill>
              </a:rPr>
              <a:t>Establishment of MHADA as the special planning authority to aid provision of basic infrastructure</a:t>
            </a:r>
          </a:p>
          <a:p>
            <a:pPr marL="742950" lvl="1" indent="-285750">
              <a:lnSpc>
                <a:spcPct val="120000"/>
              </a:lnSpc>
              <a:buFont typeface="Courier New" panose="02070309020205020404" pitchFamily="49" charset="0"/>
              <a:buChar char="―"/>
            </a:pPr>
            <a:r>
              <a:rPr lang="en-US" dirty="0">
                <a:solidFill>
                  <a:srgbClr val="002060"/>
                </a:solidFill>
              </a:rPr>
              <a:t>PPP models–provision of leased land at nominal prices to builders to construct houses to be sold at predetermined rates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2060"/>
                </a:solidFill>
              </a:rPr>
              <a:t>Reforms to building plan </a:t>
            </a:r>
            <a:r>
              <a:rPr lang="en-US" b="1" dirty="0" smtClean="0">
                <a:solidFill>
                  <a:srgbClr val="002060"/>
                </a:solidFill>
              </a:rPr>
              <a:t>approvals</a:t>
            </a:r>
            <a:r>
              <a:rPr lang="en-US" dirty="0" smtClean="0">
                <a:solidFill>
                  <a:srgbClr val="002060"/>
                </a:solidFill>
              </a:rPr>
              <a:t>: </a:t>
            </a:r>
            <a:r>
              <a:rPr lang="en-US" dirty="0">
                <a:solidFill>
                  <a:srgbClr val="002060"/>
                </a:solidFill>
              </a:rPr>
              <a:t>new 8–step process through a single window </a:t>
            </a:r>
            <a:r>
              <a:rPr lang="en-US" dirty="0" smtClean="0">
                <a:solidFill>
                  <a:srgbClr val="002060"/>
                </a:solidFill>
              </a:rPr>
              <a:t>mechanism (37 steps/128.5 days)</a:t>
            </a:r>
            <a:endParaRPr lang="en-US" dirty="0">
              <a:solidFill>
                <a:srgbClr val="002060"/>
              </a:solidFill>
            </a:endParaRPr>
          </a:p>
          <a:p>
            <a:pPr marL="742950" lvl="1" indent="-285750">
              <a:buFont typeface="Courier New" panose="02070309020205020404" pitchFamily="49" charset="0"/>
              <a:buChar char="―"/>
            </a:pPr>
            <a:r>
              <a:rPr lang="en-US" dirty="0" smtClean="0">
                <a:solidFill>
                  <a:srgbClr val="002060"/>
                </a:solidFill>
              </a:rPr>
              <a:t>Common GIS platform with details of all NOCs and approvals required from the center and state </a:t>
            </a:r>
          </a:p>
          <a:p>
            <a:pPr marL="742950" lvl="1" indent="-285750">
              <a:buFont typeface="Courier New" panose="02070309020205020404" pitchFamily="49" charset="0"/>
              <a:buChar char="―"/>
            </a:pPr>
            <a:r>
              <a:rPr lang="en-US" dirty="0" smtClean="0">
                <a:solidFill>
                  <a:srgbClr val="002060"/>
                </a:solidFill>
              </a:rPr>
              <a:t>Property card extract time compressed to 1 day from 17 days</a:t>
            </a:r>
          </a:p>
          <a:p>
            <a:pPr marL="742950" lvl="1" indent="-285750">
              <a:buFont typeface="Courier New" panose="02070309020205020404" pitchFamily="49" charset="0"/>
              <a:buChar char="―"/>
            </a:pPr>
            <a:r>
              <a:rPr lang="en-US" dirty="0" smtClean="0">
                <a:solidFill>
                  <a:srgbClr val="002060"/>
                </a:solidFill>
              </a:rPr>
              <a:t>Random zonal approval system </a:t>
            </a:r>
          </a:p>
          <a:p>
            <a:pPr marL="742950" lvl="1" indent="-285750">
              <a:buFont typeface="Courier New" panose="02070309020205020404" pitchFamily="49" charset="0"/>
              <a:buChar char="―"/>
            </a:pPr>
            <a:r>
              <a:rPr lang="en-US" dirty="0" smtClean="0">
                <a:solidFill>
                  <a:srgbClr val="002060"/>
                </a:solidFill>
              </a:rPr>
              <a:t>Joint site inspection system to be introduced to issue IOD within 15 days and full cycle to be completed within 2 months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b="1" dirty="0" smtClean="0">
                <a:solidFill>
                  <a:srgbClr val="002060"/>
                </a:solidFill>
              </a:rPr>
              <a:t>Continued </a:t>
            </a:r>
            <a:r>
              <a:rPr lang="en-US" b="1" dirty="0">
                <a:solidFill>
                  <a:srgbClr val="002060"/>
                </a:solidFill>
              </a:rPr>
              <a:t>focus on cluster redevelopment scheme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6028" y="6517696"/>
            <a:ext cx="1119777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i="1" dirty="0" smtClean="0"/>
              <a:t>Source: Literature search </a:t>
            </a:r>
            <a:endParaRPr lang="en-US" sz="1300" i="1" dirty="0"/>
          </a:p>
        </p:txBody>
      </p:sp>
    </p:spTree>
    <p:extLst>
      <p:ext uri="{BB962C8B-B14F-4D97-AF65-F5344CB8AC3E}">
        <p14:creationId xmlns:p14="http://schemas.microsoft.com/office/powerpoint/2010/main" val="1036980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82855" y="1616648"/>
            <a:ext cx="2190206" cy="828857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 smtClean="0"/>
              <a:t>Land market distortions 	</a:t>
            </a:r>
            <a:endParaRPr lang="en-US" sz="1600" dirty="0"/>
          </a:p>
        </p:txBody>
      </p:sp>
      <p:sp>
        <p:nvSpPr>
          <p:cNvPr id="6" name="Rectangle 5"/>
          <p:cNvSpPr/>
          <p:nvPr/>
        </p:nvSpPr>
        <p:spPr>
          <a:xfrm>
            <a:off x="560935" y="4761235"/>
            <a:ext cx="2312126" cy="828857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 smtClean="0"/>
              <a:t>Weak governance </a:t>
            </a:r>
            <a:endParaRPr lang="en-US" sz="1600" dirty="0"/>
          </a:p>
        </p:txBody>
      </p:sp>
      <p:sp>
        <p:nvSpPr>
          <p:cNvPr id="7" name="Rectangle 6"/>
          <p:cNvSpPr/>
          <p:nvPr/>
        </p:nvSpPr>
        <p:spPr>
          <a:xfrm>
            <a:off x="3596595" y="4690108"/>
            <a:ext cx="792537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smtClean="0">
                <a:solidFill>
                  <a:srgbClr val="002060"/>
                </a:solidFill>
              </a:rPr>
              <a:t>Fractured governance</a:t>
            </a:r>
            <a:r>
              <a:rPr lang="en-US" sz="1600" dirty="0" smtClean="0">
                <a:solidFill>
                  <a:srgbClr val="002060"/>
                </a:solidFill>
              </a:rPr>
              <a:t>: 17 city agencies govern Mumbai with lack of effective coordination </a:t>
            </a:r>
            <a:endParaRPr lang="en-US" sz="1600" b="1" dirty="0" smtClean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smtClean="0">
                <a:solidFill>
                  <a:srgbClr val="002060"/>
                </a:solidFill>
              </a:rPr>
              <a:t>Legislative vacuum: Housing is a state not “city” subject</a:t>
            </a:r>
            <a:r>
              <a:rPr lang="en-US" sz="1600" dirty="0" smtClean="0">
                <a:solidFill>
                  <a:srgbClr val="002060"/>
                </a:solidFill>
              </a:rPr>
              <a:t> – 74</a:t>
            </a:r>
            <a:r>
              <a:rPr lang="en-US" sz="1600" baseline="30000" dirty="0" smtClean="0">
                <a:solidFill>
                  <a:srgbClr val="002060"/>
                </a:solidFill>
              </a:rPr>
              <a:t>th</a:t>
            </a:r>
            <a:r>
              <a:rPr lang="en-US" sz="1600" dirty="0" smtClean="0">
                <a:solidFill>
                  <a:srgbClr val="002060"/>
                </a:solidFill>
              </a:rPr>
              <a:t> Constitutional Amendment remains silent on housing as a function </a:t>
            </a:r>
          </a:p>
          <a:p>
            <a:pPr marL="800100" lvl="1" indent="-342900">
              <a:buFont typeface="+mj-lt"/>
              <a:buAutoNum type="alphaLcPeriod"/>
            </a:pPr>
            <a:r>
              <a:rPr lang="en-US" sz="1600" dirty="0" smtClean="0">
                <a:solidFill>
                  <a:srgbClr val="002060"/>
                </a:solidFill>
              </a:rPr>
              <a:t>Three state agencies tasked with fixing housing in Mumbai </a:t>
            </a:r>
          </a:p>
          <a:p>
            <a:pPr marL="1314450" lvl="2" indent="-400050">
              <a:buFont typeface="+mj-lt"/>
              <a:buAutoNum type="romanLcPeriod"/>
            </a:pPr>
            <a:r>
              <a:rPr lang="en-US" sz="1600" dirty="0" smtClean="0">
                <a:solidFill>
                  <a:srgbClr val="002060"/>
                </a:solidFill>
              </a:rPr>
              <a:t>Slum Rehabilitation Authority, </a:t>
            </a:r>
          </a:p>
          <a:p>
            <a:pPr marL="1314450" lvl="2" indent="-400050">
              <a:buFont typeface="+mj-lt"/>
              <a:buAutoNum type="romanLcPeriod"/>
            </a:pPr>
            <a:r>
              <a:rPr lang="en-US" sz="1600" dirty="0" smtClean="0">
                <a:solidFill>
                  <a:srgbClr val="002060"/>
                </a:solidFill>
              </a:rPr>
              <a:t>MMRDA  </a:t>
            </a:r>
          </a:p>
          <a:p>
            <a:pPr marL="1314450" lvl="2" indent="-400050">
              <a:buFont typeface="+mj-lt"/>
              <a:buAutoNum type="romanLcPeriod"/>
            </a:pPr>
            <a:r>
              <a:rPr lang="en-US" sz="1600" dirty="0" smtClean="0">
                <a:solidFill>
                  <a:srgbClr val="002060"/>
                </a:solidFill>
              </a:rPr>
              <a:t>MHADA </a:t>
            </a: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3596595" y="4536184"/>
            <a:ext cx="7748516" cy="5887"/>
          </a:xfrm>
          <a:prstGeom prst="line">
            <a:avLst/>
          </a:prstGeom>
          <a:ln>
            <a:solidFill>
              <a:srgbClr val="FF993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"/>
          <p:cNvSpPr txBox="1">
            <a:spLocks/>
          </p:cNvSpPr>
          <p:nvPr/>
        </p:nvSpPr>
        <p:spPr>
          <a:xfrm>
            <a:off x="101600" y="-115077"/>
            <a:ext cx="12293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</a:rPr>
              <a:t>Challenges across 3 key areas explain the affordable housing crises (1/2) </a:t>
            </a:r>
            <a:endParaRPr lang="en-US" sz="320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11625" y="1179347"/>
            <a:ext cx="58584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2060"/>
                </a:solidFill>
              </a:rPr>
              <a:t>Key area </a:t>
            </a:r>
            <a:endParaRPr lang="en-US" sz="1600" b="1" dirty="0">
              <a:solidFill>
                <a:srgbClr val="002060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682855" y="1520152"/>
            <a:ext cx="2289329" cy="212"/>
          </a:xfrm>
          <a:prstGeom prst="line">
            <a:avLst/>
          </a:prstGeom>
          <a:ln>
            <a:solidFill>
              <a:srgbClr val="FF99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624195" y="1187288"/>
            <a:ext cx="58584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2060"/>
                </a:solidFill>
              </a:rPr>
              <a:t>Highlights </a:t>
            </a:r>
            <a:endParaRPr lang="en-US" sz="1600" b="1" dirty="0">
              <a:solidFill>
                <a:srgbClr val="002060"/>
              </a:solidFill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 flipV="1">
            <a:off x="3552347" y="1502026"/>
            <a:ext cx="7837011" cy="11334"/>
          </a:xfrm>
          <a:prstGeom prst="line">
            <a:avLst/>
          </a:prstGeom>
          <a:ln>
            <a:solidFill>
              <a:srgbClr val="FF99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3338121" y="1585535"/>
            <a:ext cx="8265461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002060"/>
                </a:solidFill>
              </a:rPr>
              <a:t>Governments are the largest land owners, e.g. </a:t>
            </a:r>
          </a:p>
          <a:p>
            <a:pPr marL="1143000" lvl="1" indent="-457200">
              <a:buFont typeface="+mj-lt"/>
              <a:buAutoNum type="alphaLcPeriod"/>
            </a:pPr>
            <a:r>
              <a:rPr lang="en-US" sz="1600" dirty="0">
                <a:solidFill>
                  <a:srgbClr val="002060"/>
                </a:solidFill>
              </a:rPr>
              <a:t>Mumbai Port Trust owns 752 acres of land in prime South Mumbai</a:t>
            </a:r>
          </a:p>
          <a:p>
            <a:pPr marL="1143000" lvl="1" indent="-457200">
              <a:buFont typeface="+mj-lt"/>
              <a:buAutoNum type="alphaLcPeriod"/>
            </a:pPr>
            <a:r>
              <a:rPr lang="en-US" sz="1600" dirty="0">
                <a:solidFill>
                  <a:srgbClr val="002060"/>
                </a:solidFill>
              </a:rPr>
              <a:t>Railway Land Development Authority has identified 40 acres of land across prime locations like </a:t>
            </a:r>
            <a:r>
              <a:rPr lang="en-US" sz="1600" dirty="0" err="1">
                <a:solidFill>
                  <a:srgbClr val="002060"/>
                </a:solidFill>
              </a:rPr>
              <a:t>Bandra</a:t>
            </a:r>
            <a:r>
              <a:rPr lang="en-US" sz="1600" dirty="0">
                <a:solidFill>
                  <a:srgbClr val="002060"/>
                </a:solidFill>
              </a:rPr>
              <a:t>, </a:t>
            </a:r>
            <a:r>
              <a:rPr lang="en-US" sz="1600" dirty="0" err="1">
                <a:solidFill>
                  <a:srgbClr val="002060"/>
                </a:solidFill>
              </a:rPr>
              <a:t>Lokmanya</a:t>
            </a:r>
            <a:r>
              <a:rPr lang="en-US" sz="1600" dirty="0">
                <a:solidFill>
                  <a:srgbClr val="002060"/>
                </a:solidFill>
              </a:rPr>
              <a:t> Terminus and </a:t>
            </a:r>
            <a:r>
              <a:rPr lang="en-US" sz="1600" dirty="0" err="1" smtClean="0">
                <a:solidFill>
                  <a:srgbClr val="002060"/>
                </a:solidFill>
              </a:rPr>
              <a:t>Mahalaxmi</a:t>
            </a:r>
            <a:r>
              <a:rPr lang="en-US" sz="1600" dirty="0" smtClean="0">
                <a:solidFill>
                  <a:srgbClr val="002060"/>
                </a:solidFill>
              </a:rPr>
              <a:t> </a:t>
            </a:r>
          </a:p>
          <a:p>
            <a:pPr marL="1143000" lvl="1" indent="-457200">
              <a:buFont typeface="+mj-lt"/>
              <a:buAutoNum type="alphaLcPeriod"/>
            </a:pPr>
            <a:r>
              <a:rPr lang="en-US" sz="1600" dirty="0" smtClean="0">
                <a:solidFill>
                  <a:srgbClr val="002060"/>
                </a:solidFill>
              </a:rPr>
              <a:t>62 army cantonments account for 2.3 lakh acres of land </a:t>
            </a:r>
            <a:endParaRPr lang="en-US" sz="1600" dirty="0">
              <a:solidFill>
                <a:srgbClr val="002060"/>
              </a:solidFill>
            </a:endParaRPr>
          </a:p>
          <a:p>
            <a:pPr marL="5143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002060"/>
                </a:solidFill>
              </a:rPr>
              <a:t>Archaic </a:t>
            </a:r>
            <a:r>
              <a:rPr lang="en-US" sz="1600" b="1" dirty="0" smtClean="0">
                <a:solidFill>
                  <a:srgbClr val="002060"/>
                </a:solidFill>
              </a:rPr>
              <a:t>laws: </a:t>
            </a:r>
            <a:r>
              <a:rPr lang="en-US" sz="1600" dirty="0">
                <a:solidFill>
                  <a:srgbClr val="002060"/>
                </a:solidFill>
              </a:rPr>
              <a:t>Urban Land Ceiling Act repealed </a:t>
            </a:r>
            <a:r>
              <a:rPr lang="en-US" sz="1600" dirty="0" smtClean="0">
                <a:solidFill>
                  <a:srgbClr val="002060"/>
                </a:solidFill>
              </a:rPr>
              <a:t>but large </a:t>
            </a:r>
            <a:r>
              <a:rPr lang="en-US" sz="1600" dirty="0">
                <a:solidFill>
                  <a:srgbClr val="002060"/>
                </a:solidFill>
              </a:rPr>
              <a:t>tracts of land in dispute with no redressal system in </a:t>
            </a:r>
            <a:r>
              <a:rPr lang="en-US" sz="1600" dirty="0" smtClean="0">
                <a:solidFill>
                  <a:srgbClr val="002060"/>
                </a:solidFill>
              </a:rPr>
              <a:t>place. Maharashtra Rent Control Act, 1999 has resulted in a significant decline in rental housing stock  </a:t>
            </a:r>
          </a:p>
          <a:p>
            <a:pPr marL="5143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002060"/>
                </a:solidFill>
              </a:rPr>
              <a:t>Absence of </a:t>
            </a:r>
            <a:r>
              <a:rPr lang="en-US" sz="1600" b="1" dirty="0" smtClean="0">
                <a:solidFill>
                  <a:srgbClr val="002060"/>
                </a:solidFill>
              </a:rPr>
              <a:t>a well functioning system of land records </a:t>
            </a:r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en-US" sz="1600" b="1" dirty="0" smtClean="0">
                <a:solidFill>
                  <a:srgbClr val="002060"/>
                </a:solidFill>
              </a:rPr>
              <a:t>Short duration for land leases: </a:t>
            </a:r>
            <a:r>
              <a:rPr lang="en-US" sz="1600" dirty="0" smtClean="0">
                <a:solidFill>
                  <a:srgbClr val="002060"/>
                </a:solidFill>
              </a:rPr>
              <a:t>Lease tenure for most government–owned lands reduced to 35 years </a:t>
            </a:r>
            <a:endParaRPr lang="en-US" sz="1600" b="1" dirty="0">
              <a:solidFill>
                <a:srgbClr val="00206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56028" y="6517696"/>
            <a:ext cx="1119777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i="1" dirty="0" smtClean="0"/>
              <a:t>Source: literature search, analysis </a:t>
            </a:r>
            <a:endParaRPr lang="en-US" sz="1300" i="1" dirty="0"/>
          </a:p>
        </p:txBody>
      </p:sp>
    </p:spTree>
    <p:extLst>
      <p:ext uri="{BB962C8B-B14F-4D97-AF65-F5344CB8AC3E}">
        <p14:creationId xmlns:p14="http://schemas.microsoft.com/office/powerpoint/2010/main" val="3144321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634870" y="3911025"/>
            <a:ext cx="8185889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smtClean="0">
                <a:solidFill>
                  <a:srgbClr val="002060"/>
                </a:solidFill>
              </a:rPr>
              <a:t>Absence of transit oriented planning required to open up the hinterlands and augment land supply. 520 </a:t>
            </a:r>
            <a:r>
              <a:rPr lang="en-US" sz="1600" b="1" dirty="0" err="1" smtClean="0">
                <a:solidFill>
                  <a:srgbClr val="002060"/>
                </a:solidFill>
              </a:rPr>
              <a:t>sqkm</a:t>
            </a:r>
            <a:r>
              <a:rPr lang="en-US" sz="1600" b="1" dirty="0" smtClean="0">
                <a:solidFill>
                  <a:srgbClr val="002060"/>
                </a:solidFill>
              </a:rPr>
              <a:t> of land required for housing by 2032</a:t>
            </a:r>
            <a:endParaRPr lang="en-US" sz="1600" dirty="0" smtClean="0">
              <a:solidFill>
                <a:srgbClr val="002060"/>
              </a:solidFill>
            </a:endParaRPr>
          </a:p>
          <a:p>
            <a:pPr marL="800100" lvl="1" indent="-342900">
              <a:buFont typeface="+mj-lt"/>
              <a:buAutoNum type="alphaLcPeriod"/>
            </a:pPr>
            <a:r>
              <a:rPr lang="en-US" sz="1600" dirty="0" smtClean="0">
                <a:solidFill>
                  <a:srgbClr val="002060"/>
                </a:solidFill>
              </a:rPr>
              <a:t>Vacancy rate of houses in Thane and Raigad is higher compared to the island city because of poor connectivity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smtClean="0">
                <a:solidFill>
                  <a:srgbClr val="002060"/>
                </a:solidFill>
              </a:rPr>
              <a:t>Lack of a cohesive economic master plan to specifically develop mini–regions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smtClean="0">
                <a:solidFill>
                  <a:srgbClr val="002060"/>
                </a:solidFill>
              </a:rPr>
              <a:t>Absence of effective multi-modal integration across the railways, buses, rickshaws and IPT: </a:t>
            </a:r>
            <a:r>
              <a:rPr lang="en-US" sz="1600" dirty="0" smtClean="0">
                <a:solidFill>
                  <a:srgbClr val="002060"/>
                </a:solidFill>
              </a:rPr>
              <a:t>Large cities typically have a Unified Metropolitan Transport Authority, e.g. </a:t>
            </a:r>
            <a:r>
              <a:rPr lang="en-US" sz="1600" i="1" dirty="0" smtClean="0">
                <a:solidFill>
                  <a:srgbClr val="002060"/>
                </a:solidFill>
              </a:rPr>
              <a:t>Transport for London</a:t>
            </a:r>
            <a:r>
              <a:rPr lang="en-US" sz="1600" b="1" dirty="0" smtClean="0">
                <a:solidFill>
                  <a:srgbClr val="002060"/>
                </a:solidFill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smtClean="0">
                <a:solidFill>
                  <a:srgbClr val="002060"/>
                </a:solidFill>
              </a:rPr>
              <a:t>Absence of cost and quality standards</a:t>
            </a:r>
            <a:r>
              <a:rPr lang="en-US" sz="1600" dirty="0" smtClean="0">
                <a:solidFill>
                  <a:srgbClr val="002060"/>
                </a:solidFill>
              </a:rPr>
              <a:t>: Benchmarks help prevent leakages through varied construction costs for the same locality </a:t>
            </a:r>
          </a:p>
          <a:p>
            <a:endParaRPr lang="en-US" sz="1600" b="1" dirty="0" smtClean="0">
              <a:solidFill>
                <a:srgbClr val="002060"/>
              </a:solidFill>
            </a:endParaRPr>
          </a:p>
          <a:p>
            <a:pPr lvl="1"/>
            <a:r>
              <a:rPr lang="en-US" sz="1600" b="1" dirty="0" smtClean="0">
                <a:solidFill>
                  <a:srgbClr val="002060"/>
                </a:solidFill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682855" y="4015136"/>
            <a:ext cx="2175870" cy="828857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 smtClean="0"/>
              <a:t>Haphazard urban planning </a:t>
            </a:r>
            <a:endParaRPr lang="en-US" sz="1600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21920" y="-55250"/>
            <a:ext cx="12293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</a:rPr>
              <a:t>Challenges across 3 key areas explain the affordable housing crises (2/2) </a:t>
            </a:r>
            <a:endParaRPr lang="en-US" sz="320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n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612073" y="1593833"/>
            <a:ext cx="789920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smtClean="0">
                <a:solidFill>
                  <a:srgbClr val="002060"/>
                </a:solidFill>
              </a:rPr>
              <a:t>Inadequate institutional capacity</a:t>
            </a:r>
            <a:r>
              <a:rPr lang="en-US" sz="1600" dirty="0" smtClean="0">
                <a:solidFill>
                  <a:srgbClr val="002060"/>
                </a:solidFill>
              </a:rPr>
              <a:t>: City structures lack the capacity to organize affordable housing units into a society for effective maintenance. </a:t>
            </a:r>
          </a:p>
          <a:p>
            <a:pPr marL="800100" lvl="1" indent="-342900">
              <a:buFont typeface="+mj-lt"/>
              <a:buAutoNum type="alphaLcPeriod"/>
            </a:pPr>
            <a:r>
              <a:rPr lang="en-US" sz="1600" dirty="0" smtClean="0">
                <a:solidFill>
                  <a:srgbClr val="002060"/>
                </a:solidFill>
              </a:rPr>
              <a:t>For example, in London, the council is responsible for facilitating the O&amp;M for the housing stock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b="1" dirty="0" smtClean="0">
                <a:solidFill>
                  <a:srgbClr val="002060"/>
                </a:solidFill>
              </a:rPr>
              <a:t>Weak contract enforcement: </a:t>
            </a:r>
            <a:r>
              <a:rPr lang="en-US" sz="1600" dirty="0" smtClean="0">
                <a:solidFill>
                  <a:srgbClr val="002060"/>
                </a:solidFill>
              </a:rPr>
              <a:t>Housing is a hugely political issue in Mumbai (slum structures and inhabitants residing in those areas prior to 1</a:t>
            </a:r>
            <a:r>
              <a:rPr lang="en-US" sz="1600" baseline="30000" dirty="0" smtClean="0">
                <a:solidFill>
                  <a:srgbClr val="002060"/>
                </a:solidFill>
              </a:rPr>
              <a:t>st</a:t>
            </a:r>
            <a:r>
              <a:rPr lang="en-US" sz="1600" dirty="0" smtClean="0">
                <a:solidFill>
                  <a:srgbClr val="002060"/>
                </a:solidFill>
              </a:rPr>
              <a:t> January 2000 are eligible for rehabilitation). Shortage of 5000 judges across districts led to 20.8 million pending cases across India in 2016 </a:t>
            </a:r>
          </a:p>
          <a:p>
            <a:pPr lvl="1"/>
            <a:endParaRPr lang="en-US" sz="1600" dirty="0" smtClean="0">
              <a:solidFill>
                <a:srgbClr val="00206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2856" y="1107100"/>
            <a:ext cx="55131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2060"/>
                </a:solidFill>
              </a:rPr>
              <a:t>Key area </a:t>
            </a:r>
            <a:endParaRPr lang="en-US" sz="1600" b="1" dirty="0">
              <a:solidFill>
                <a:srgbClr val="002060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682855" y="1466813"/>
            <a:ext cx="2154416" cy="318"/>
          </a:xfrm>
          <a:prstGeom prst="line">
            <a:avLst/>
          </a:prstGeom>
          <a:ln>
            <a:solidFill>
              <a:srgbClr val="FF99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634870" y="1097481"/>
            <a:ext cx="55131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2060"/>
                </a:solidFill>
              </a:rPr>
              <a:t>Highlights </a:t>
            </a:r>
            <a:endParaRPr lang="en-US" sz="1600" b="1" dirty="0">
              <a:solidFill>
                <a:srgbClr val="002060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3601954" y="1446657"/>
            <a:ext cx="7837011" cy="11334"/>
          </a:xfrm>
          <a:prstGeom prst="line">
            <a:avLst/>
          </a:prstGeom>
          <a:ln>
            <a:solidFill>
              <a:srgbClr val="FF99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661401" y="1642154"/>
            <a:ext cx="2175870" cy="828857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 smtClean="0"/>
              <a:t>Weak governance </a:t>
            </a:r>
            <a:endParaRPr lang="en-US" sz="1600" dirty="0"/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3777109" y="3754746"/>
            <a:ext cx="8043650" cy="5888"/>
          </a:xfrm>
          <a:prstGeom prst="line">
            <a:avLst/>
          </a:prstGeom>
          <a:ln>
            <a:solidFill>
              <a:srgbClr val="FF993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0433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9879" y="136208"/>
            <a:ext cx="11800841" cy="1325563"/>
          </a:xfrm>
        </p:spPr>
        <p:txBody>
          <a:bodyPr>
            <a:normAutofit fontScale="90000"/>
          </a:bodyPr>
          <a:lstStyle/>
          <a:p>
            <a:r>
              <a:rPr lang="en-US" sz="3200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</a:rPr>
              <a:t>A 15–point </a:t>
            </a:r>
            <a:r>
              <a:rPr lang="en-US" sz="3200" dirty="0" err="1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</a:rPr>
              <a:t>programme</a:t>
            </a:r>
            <a:r>
              <a:rPr lang="en-US" sz="3200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</a:rPr>
              <a:t> to fix Mumbai/India’s affordable housing conundrum requires fully embodying the spirit of “cooperative federalism” (1/2)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09258" y="1794469"/>
            <a:ext cx="2053260" cy="828857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 smtClean="0"/>
              <a:t>Bolster governance </a:t>
            </a:r>
            <a:endParaRPr lang="en-US" sz="16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3665076" y="4624325"/>
            <a:ext cx="8043650" cy="5888"/>
          </a:xfrm>
          <a:prstGeom prst="line">
            <a:avLst/>
          </a:prstGeom>
          <a:ln>
            <a:solidFill>
              <a:srgbClr val="FF993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3554447" y="1724840"/>
            <a:ext cx="778483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1600" b="1" dirty="0" smtClean="0">
                <a:solidFill>
                  <a:srgbClr val="002060"/>
                </a:solidFill>
              </a:rPr>
              <a:t>Revise the 74</a:t>
            </a:r>
            <a:r>
              <a:rPr lang="en-US" sz="1600" b="1" baseline="30000" dirty="0" smtClean="0">
                <a:solidFill>
                  <a:srgbClr val="002060"/>
                </a:solidFill>
              </a:rPr>
              <a:t>th</a:t>
            </a:r>
            <a:r>
              <a:rPr lang="en-US" sz="1600" b="1" dirty="0" smtClean="0">
                <a:solidFill>
                  <a:srgbClr val="002060"/>
                </a:solidFill>
              </a:rPr>
              <a:t> Constitutional Amendment </a:t>
            </a:r>
            <a:r>
              <a:rPr lang="en-US" sz="1600" dirty="0" smtClean="0">
                <a:solidFill>
                  <a:srgbClr val="002060"/>
                </a:solidFill>
              </a:rPr>
              <a:t>to include housing as a city subject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600" b="1" dirty="0" smtClean="0">
                <a:solidFill>
                  <a:srgbClr val="002060"/>
                </a:solidFill>
              </a:rPr>
              <a:t>Create the institutional framework for housing </a:t>
            </a:r>
            <a:r>
              <a:rPr lang="en-US" sz="1600" dirty="0" smtClean="0">
                <a:solidFill>
                  <a:srgbClr val="002060"/>
                </a:solidFill>
              </a:rPr>
              <a:t>at the city level including reforms to existing institutions like the Slum Rehabilitation Authority </a:t>
            </a:r>
          </a:p>
          <a:p>
            <a:pPr marL="971550" lvl="1" indent="-514350">
              <a:buFont typeface="+mj-lt"/>
              <a:buAutoNum type="alphaLcPeriod"/>
            </a:pPr>
            <a:r>
              <a:rPr lang="en-US" sz="1600" dirty="0" smtClean="0">
                <a:solidFill>
                  <a:srgbClr val="002060"/>
                </a:solidFill>
              </a:rPr>
              <a:t>Brazil set up the “</a:t>
            </a:r>
            <a:r>
              <a:rPr lang="en-US" sz="1600" i="1" dirty="0" smtClean="0">
                <a:solidFill>
                  <a:srgbClr val="002060"/>
                </a:solidFill>
              </a:rPr>
              <a:t>My House, My Life</a:t>
            </a:r>
            <a:r>
              <a:rPr lang="en-US" sz="1600" dirty="0" smtClean="0">
                <a:solidFill>
                  <a:srgbClr val="002060"/>
                </a:solidFill>
              </a:rPr>
              <a:t>” </a:t>
            </a:r>
            <a:r>
              <a:rPr lang="en-US" sz="1600" dirty="0" err="1" smtClean="0">
                <a:solidFill>
                  <a:srgbClr val="002060"/>
                </a:solidFill>
              </a:rPr>
              <a:t>programme</a:t>
            </a:r>
            <a:r>
              <a:rPr lang="en-US" sz="1600" dirty="0" smtClean="0">
                <a:solidFill>
                  <a:srgbClr val="002060"/>
                </a:solidFill>
              </a:rPr>
              <a:t> that constituted establishment of a USD 20 billion fund; provided affordable finance to citizens (5% to 8% interest rates) and 40% lower to developers; and incentives to suppliers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600" b="1" dirty="0" smtClean="0">
                <a:solidFill>
                  <a:srgbClr val="002060"/>
                </a:solidFill>
              </a:rPr>
              <a:t>Build city and state capacity </a:t>
            </a:r>
            <a:r>
              <a:rPr lang="en-US" sz="1600" dirty="0" smtClean="0">
                <a:solidFill>
                  <a:srgbClr val="002060"/>
                </a:solidFill>
              </a:rPr>
              <a:t>(elected and executive) for effective governance 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600" b="1" dirty="0" smtClean="0">
                <a:solidFill>
                  <a:srgbClr val="002060"/>
                </a:solidFill>
              </a:rPr>
              <a:t>Strengthen citizen participation </a:t>
            </a:r>
            <a:r>
              <a:rPr lang="en-US" sz="1600" dirty="0" smtClean="0">
                <a:solidFill>
                  <a:srgbClr val="002060"/>
                </a:solidFill>
              </a:rPr>
              <a:t>at the ward/council level through Citizen Councils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600" b="1" dirty="0" smtClean="0">
                <a:solidFill>
                  <a:srgbClr val="002060"/>
                </a:solidFill>
              </a:rPr>
              <a:t>Amend the Maharashtra Rent Control Act, 1999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600" dirty="0" smtClean="0">
                <a:solidFill>
                  <a:srgbClr val="002060"/>
                </a:solidFill>
              </a:rPr>
              <a:t>Move to a system of a directly elected metropolitan mayor</a:t>
            </a:r>
            <a:endParaRPr lang="en-US" sz="1600" b="1" dirty="0" smtClean="0">
              <a:solidFill>
                <a:srgbClr val="00206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30403" y="4743280"/>
            <a:ext cx="2132115" cy="828857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 smtClean="0"/>
              <a:t>Fix land market distortions (1/2)</a:t>
            </a:r>
            <a:endParaRPr lang="en-US" sz="1600" dirty="0"/>
          </a:p>
        </p:txBody>
      </p:sp>
      <p:sp>
        <p:nvSpPr>
          <p:cNvPr id="9" name="Rectangle 8"/>
          <p:cNvSpPr/>
          <p:nvPr/>
        </p:nvSpPr>
        <p:spPr>
          <a:xfrm>
            <a:off x="3554447" y="4745377"/>
            <a:ext cx="826490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 startAt="7"/>
            </a:pPr>
            <a:r>
              <a:rPr lang="en-US" sz="1600" b="1" dirty="0" smtClean="0">
                <a:solidFill>
                  <a:srgbClr val="002060"/>
                </a:solidFill>
              </a:rPr>
              <a:t>Establish SPVs to develop Government owned lands</a:t>
            </a:r>
            <a:r>
              <a:rPr lang="en-US" sz="1600" dirty="0" smtClean="0">
                <a:solidFill>
                  <a:srgbClr val="002060"/>
                </a:solidFill>
              </a:rPr>
              <a:t>, e.g. MPT lands alone can contribute 1.5–2MM housing units </a:t>
            </a:r>
          </a:p>
          <a:p>
            <a:pPr marL="342900" indent="-342900">
              <a:buFont typeface="+mj-lt"/>
              <a:buAutoNum type="arabicPeriod" startAt="7"/>
            </a:pPr>
            <a:r>
              <a:rPr lang="en-US" sz="1600" b="1" dirty="0" smtClean="0">
                <a:solidFill>
                  <a:srgbClr val="002060"/>
                </a:solidFill>
              </a:rPr>
              <a:t>Expeditiously digitize land records and make them easily accessible </a:t>
            </a:r>
            <a:r>
              <a:rPr lang="en-US" sz="1600" dirty="0" smtClean="0">
                <a:solidFill>
                  <a:srgbClr val="002060"/>
                </a:solidFill>
              </a:rPr>
              <a:t>under the National Land Records Modernization </a:t>
            </a:r>
            <a:r>
              <a:rPr lang="en-US" sz="1600" dirty="0" err="1" smtClean="0">
                <a:solidFill>
                  <a:srgbClr val="002060"/>
                </a:solidFill>
              </a:rPr>
              <a:t>Programme</a:t>
            </a:r>
            <a:r>
              <a:rPr lang="en-US" sz="1600" dirty="0" smtClean="0">
                <a:solidFill>
                  <a:srgbClr val="002060"/>
                </a:solidFill>
              </a:rPr>
              <a:t>   </a:t>
            </a:r>
          </a:p>
          <a:p>
            <a:pPr marL="342900" indent="-342900">
              <a:buFont typeface="+mj-lt"/>
              <a:buAutoNum type="arabicPeriod" startAt="7"/>
            </a:pPr>
            <a:r>
              <a:rPr lang="en-US" sz="1600" b="1" dirty="0" smtClean="0">
                <a:solidFill>
                  <a:srgbClr val="002060"/>
                </a:solidFill>
              </a:rPr>
              <a:t>Levy vacant land tax </a:t>
            </a:r>
            <a:r>
              <a:rPr lang="en-US" sz="1600" dirty="0" smtClean="0">
                <a:solidFill>
                  <a:srgbClr val="002060"/>
                </a:solidFill>
              </a:rPr>
              <a:t>to curtail creation of land banks as done by Andhra Pradesh, and Tamil Nadu based on the minimum and maximum prices set up the state government. 3% levied in Latin America 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259" y="1359860"/>
            <a:ext cx="55131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2060"/>
                </a:solidFill>
              </a:rPr>
              <a:t>Key area </a:t>
            </a:r>
            <a:endParaRPr lang="en-US" sz="1600" b="1" dirty="0">
              <a:solidFill>
                <a:srgbClr val="002060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609258" y="1698414"/>
            <a:ext cx="2154416" cy="318"/>
          </a:xfrm>
          <a:prstGeom prst="line">
            <a:avLst/>
          </a:prstGeom>
          <a:ln>
            <a:solidFill>
              <a:srgbClr val="FF99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528357" y="1350275"/>
            <a:ext cx="55131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2060"/>
                </a:solidFill>
              </a:rPr>
              <a:t>Reforms </a:t>
            </a:r>
            <a:endParaRPr lang="en-US" sz="1600" b="1" dirty="0">
              <a:solidFill>
                <a:srgbClr val="002060"/>
              </a:solidFill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3528357" y="1679097"/>
            <a:ext cx="7837011" cy="11334"/>
          </a:xfrm>
          <a:prstGeom prst="line">
            <a:avLst/>
          </a:prstGeom>
          <a:ln>
            <a:solidFill>
              <a:srgbClr val="FF99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009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09879" y="136208"/>
            <a:ext cx="11800841" cy="1325563"/>
          </a:xfrm>
        </p:spPr>
        <p:txBody>
          <a:bodyPr>
            <a:normAutofit fontScale="90000"/>
          </a:bodyPr>
          <a:lstStyle/>
          <a:p>
            <a:r>
              <a:rPr lang="en-US" sz="32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 15–point </a:t>
            </a:r>
            <a:r>
              <a:rPr lang="en-US" sz="3200" b="1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programme</a:t>
            </a:r>
            <a:r>
              <a:rPr lang="en-US" sz="32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to fix </a:t>
            </a:r>
            <a:r>
              <a:rPr lang="en-US" sz="3200" b="1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Mumbai/</a:t>
            </a:r>
            <a:r>
              <a:rPr lang="en-US" sz="3200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</a:rPr>
              <a:t>India’s</a:t>
            </a:r>
            <a:r>
              <a:rPr lang="en-US" sz="3200" b="1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</a:rPr>
              <a:t> </a:t>
            </a:r>
            <a:r>
              <a:rPr lang="en-US" sz="3200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</a:rPr>
              <a:t>affordable housing conundrum requires fully embodying the spirit of “cooperative federalism” (2/2)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640950" y="3640037"/>
            <a:ext cx="2154416" cy="828857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Planning and Delivery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618378" y="3582714"/>
            <a:ext cx="783701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 startAt="13"/>
            </a:pPr>
            <a:r>
              <a:rPr lang="en-US" sz="1600" dirty="0" smtClean="0">
                <a:solidFill>
                  <a:srgbClr val="002060"/>
                </a:solidFill>
              </a:rPr>
              <a:t>Create the institutional capacity to create </a:t>
            </a:r>
            <a:r>
              <a:rPr lang="en-US" sz="1600" b="1" dirty="0" smtClean="0">
                <a:solidFill>
                  <a:srgbClr val="002060"/>
                </a:solidFill>
              </a:rPr>
              <a:t>Local Area Plans</a:t>
            </a:r>
            <a:r>
              <a:rPr lang="en-US" sz="1600" dirty="0" smtClean="0">
                <a:solidFill>
                  <a:srgbClr val="002060"/>
                </a:solidFill>
              </a:rPr>
              <a:t> given their efficacy. MCGM states it does not have the capacity to create LAPs that have been dropped from the Mumbai DP 2014–2034  </a:t>
            </a:r>
          </a:p>
          <a:p>
            <a:pPr marL="342900" indent="-342900">
              <a:buFont typeface="+mj-lt"/>
              <a:buAutoNum type="arabicPeriod" startAt="13"/>
            </a:pPr>
            <a:r>
              <a:rPr lang="en-US" sz="1600" dirty="0" smtClean="0">
                <a:solidFill>
                  <a:srgbClr val="002060"/>
                </a:solidFill>
              </a:rPr>
              <a:t>Capacity to efficiently execute the DP 2034: </a:t>
            </a:r>
            <a:r>
              <a:rPr lang="en-US" sz="1600" b="1" dirty="0" smtClean="0">
                <a:solidFill>
                  <a:srgbClr val="002060"/>
                </a:solidFill>
              </a:rPr>
              <a:t>Ensure delivery of the basic infrastructure</a:t>
            </a:r>
            <a:r>
              <a:rPr lang="en-US" sz="1600" dirty="0" smtClean="0">
                <a:solidFill>
                  <a:srgbClr val="002060"/>
                </a:solidFill>
              </a:rPr>
              <a:t> required to support the development of 1 million additional affordable housing units </a:t>
            </a:r>
          </a:p>
          <a:p>
            <a:pPr marL="342900" indent="-342900">
              <a:buFont typeface="+mj-lt"/>
              <a:buAutoNum type="arabicPeriod" startAt="13"/>
            </a:pPr>
            <a:r>
              <a:rPr lang="en-US" sz="1600" dirty="0" smtClean="0">
                <a:solidFill>
                  <a:srgbClr val="002060"/>
                </a:solidFill>
              </a:rPr>
              <a:t> Effectively execute the </a:t>
            </a:r>
            <a:r>
              <a:rPr lang="en-US" sz="1600" b="1" dirty="0" smtClean="0">
                <a:solidFill>
                  <a:srgbClr val="002060"/>
                </a:solidFill>
              </a:rPr>
              <a:t>new 8–step online process </a:t>
            </a:r>
            <a:r>
              <a:rPr lang="en-US" sz="1600" dirty="0" smtClean="0">
                <a:solidFill>
                  <a:srgbClr val="002060"/>
                </a:solidFill>
              </a:rPr>
              <a:t>for building plan approvals 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259" y="1502100"/>
            <a:ext cx="55131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2060"/>
                </a:solidFill>
              </a:rPr>
              <a:t>Key area </a:t>
            </a:r>
            <a:endParaRPr lang="en-US" sz="1600" b="1" dirty="0">
              <a:solidFill>
                <a:srgbClr val="002060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609258" y="1861813"/>
            <a:ext cx="2154416" cy="318"/>
          </a:xfrm>
          <a:prstGeom prst="line">
            <a:avLst/>
          </a:prstGeom>
          <a:ln>
            <a:solidFill>
              <a:srgbClr val="FF99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528357" y="1492515"/>
            <a:ext cx="55131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2060"/>
                </a:solidFill>
              </a:rPr>
              <a:t>Reforms </a:t>
            </a:r>
            <a:endParaRPr lang="en-US" sz="1600" b="1" dirty="0">
              <a:solidFill>
                <a:srgbClr val="002060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3528357" y="1841657"/>
            <a:ext cx="7837011" cy="11334"/>
          </a:xfrm>
          <a:prstGeom prst="line">
            <a:avLst/>
          </a:prstGeom>
          <a:ln>
            <a:solidFill>
              <a:srgbClr val="FF99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3708400" y="1986180"/>
            <a:ext cx="765696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 startAt="10"/>
            </a:pPr>
            <a:r>
              <a:rPr lang="en-US" sz="1600" b="1" dirty="0" smtClean="0">
                <a:solidFill>
                  <a:srgbClr val="002060"/>
                </a:solidFill>
              </a:rPr>
              <a:t>Create fast track courts </a:t>
            </a:r>
            <a:r>
              <a:rPr lang="en-US" sz="1600" dirty="0" smtClean="0">
                <a:solidFill>
                  <a:srgbClr val="002060"/>
                </a:solidFill>
              </a:rPr>
              <a:t>to address all pending cases resulting from archaic rules and regulations </a:t>
            </a:r>
          </a:p>
          <a:p>
            <a:pPr marL="342900" indent="-342900">
              <a:buFont typeface="+mj-lt"/>
              <a:buAutoNum type="arabicPeriod" startAt="10"/>
            </a:pPr>
            <a:r>
              <a:rPr lang="en-US" sz="1600" dirty="0" smtClean="0">
                <a:solidFill>
                  <a:srgbClr val="002060"/>
                </a:solidFill>
              </a:rPr>
              <a:t>Collaborate with Government of India to </a:t>
            </a:r>
            <a:r>
              <a:rPr lang="en-US" sz="1600" b="1" dirty="0" smtClean="0">
                <a:solidFill>
                  <a:srgbClr val="002060"/>
                </a:solidFill>
              </a:rPr>
              <a:t>extend leasehold periods for 99 years</a:t>
            </a:r>
          </a:p>
          <a:p>
            <a:pPr marL="342900" indent="-342900">
              <a:buFont typeface="+mj-lt"/>
              <a:buAutoNum type="arabicPeriod" startAt="10"/>
            </a:pPr>
            <a:r>
              <a:rPr lang="en-US" sz="1600" b="1" dirty="0" smtClean="0">
                <a:solidFill>
                  <a:srgbClr val="002060"/>
                </a:solidFill>
              </a:rPr>
              <a:t>Create an effective land pooling policy for development of public infrastructure in congested areas, </a:t>
            </a:r>
            <a:r>
              <a:rPr lang="en-US" sz="1600" dirty="0" smtClean="0">
                <a:solidFill>
                  <a:srgbClr val="002060"/>
                </a:solidFill>
              </a:rPr>
              <a:t>e.g. </a:t>
            </a:r>
            <a:r>
              <a:rPr lang="en-US" sz="1600" dirty="0" err="1" smtClean="0">
                <a:solidFill>
                  <a:srgbClr val="002060"/>
                </a:solidFill>
              </a:rPr>
              <a:t>Zaveri</a:t>
            </a:r>
            <a:r>
              <a:rPr lang="en-US" sz="1600" dirty="0" smtClean="0">
                <a:solidFill>
                  <a:srgbClr val="002060"/>
                </a:solidFill>
              </a:rPr>
              <a:t> Bazaar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40951" y="2034486"/>
            <a:ext cx="2154416" cy="828857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 smtClean="0"/>
              <a:t>Fix land market distortions (2/2)</a:t>
            </a:r>
            <a:endParaRPr lang="en-US" sz="1600" dirty="0"/>
          </a:p>
        </p:txBody>
      </p:sp>
      <p:cxnSp>
        <p:nvCxnSpPr>
          <p:cNvPr id="14" name="Straight Connector 13"/>
          <p:cNvCxnSpPr/>
          <p:nvPr/>
        </p:nvCxnSpPr>
        <p:spPr>
          <a:xfrm flipV="1">
            <a:off x="3618378" y="3479874"/>
            <a:ext cx="8043650" cy="5888"/>
          </a:xfrm>
          <a:prstGeom prst="line">
            <a:avLst/>
          </a:prstGeom>
          <a:ln>
            <a:solidFill>
              <a:srgbClr val="FF993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0861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2133" y="-62979"/>
            <a:ext cx="11534021" cy="1325563"/>
          </a:xfrm>
        </p:spPr>
        <p:txBody>
          <a:bodyPr>
            <a:normAutofit/>
          </a:bodyPr>
          <a:lstStyle/>
          <a:p>
            <a:r>
              <a:rPr lang="en-US" sz="2800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</a:rPr>
              <a:t> </a:t>
            </a:r>
            <a:r>
              <a:rPr lang="en-US" sz="3200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</a:rPr>
              <a:t>A </a:t>
            </a:r>
            <a:r>
              <a:rPr lang="en-US" sz="320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</a:rPr>
              <a:t>first–of–its–kind community–led redevelopment: </a:t>
            </a:r>
            <a:r>
              <a:rPr lang="en-US" sz="3200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</a:rPr>
              <a:t>Bhendi</a:t>
            </a:r>
            <a:r>
              <a:rPr lang="en-US" sz="320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</a:rPr>
              <a:t> Bazaar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573" y="1431320"/>
            <a:ext cx="4337819" cy="219640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72133" y="3627727"/>
            <a:ext cx="442925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002060"/>
                </a:solidFill>
              </a:rPr>
              <a:t>One of the busiest areas in Mumbai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002060"/>
                </a:solidFill>
              </a:rPr>
              <a:t>80% of the 250 buildings spread across 16.5 acres </a:t>
            </a:r>
            <a:br>
              <a:rPr lang="en-US" sz="1600" dirty="0" smtClean="0">
                <a:solidFill>
                  <a:srgbClr val="002060"/>
                </a:solidFill>
              </a:rPr>
            </a:br>
            <a:r>
              <a:rPr lang="en-US" sz="1600" dirty="0" smtClean="0">
                <a:solidFill>
                  <a:srgbClr val="002060"/>
                </a:solidFill>
              </a:rPr>
              <a:t>declared “Dilapidated and Dangerous”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002060"/>
                </a:solidFill>
              </a:rPr>
              <a:t>Inhabited by 3200 families and 1250 businesses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002060"/>
                </a:solidFill>
              </a:rPr>
              <a:t>Impacting 20,000 people 	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002060"/>
                </a:solidFill>
              </a:rPr>
              <a:t>Based on the new cluster redevelopment policy 	</a:t>
            </a:r>
            <a:endParaRPr lang="en-US" sz="1600" dirty="0">
              <a:solidFill>
                <a:srgbClr val="00206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72135" y="964874"/>
            <a:ext cx="58584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2060"/>
                </a:solidFill>
              </a:rPr>
              <a:t>Project scope</a:t>
            </a:r>
            <a:endParaRPr lang="en-US" sz="1600" b="1" dirty="0">
              <a:solidFill>
                <a:srgbClr val="002060"/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572133" y="1304895"/>
            <a:ext cx="4429259" cy="21641"/>
          </a:xfrm>
          <a:prstGeom prst="line">
            <a:avLst/>
          </a:prstGeom>
          <a:ln>
            <a:solidFill>
              <a:srgbClr val="FF99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340276" y="1316795"/>
            <a:ext cx="6343724" cy="9415"/>
          </a:xfrm>
          <a:prstGeom prst="line">
            <a:avLst/>
          </a:prstGeom>
          <a:ln>
            <a:solidFill>
              <a:srgbClr val="FF99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265066" y="987656"/>
            <a:ext cx="58584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2060"/>
                </a:solidFill>
              </a:rPr>
              <a:t>Community–led redevelopment approach</a:t>
            </a:r>
            <a:endParaRPr lang="en-US" sz="1600" b="1" dirty="0">
              <a:solidFill>
                <a:srgbClr val="00206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340276" y="1380421"/>
            <a:ext cx="6496123" cy="58631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1500" b="1" dirty="0" err="1" smtClean="0">
                <a:solidFill>
                  <a:srgbClr val="002060"/>
                </a:solidFill>
              </a:rPr>
              <a:t>Saifee</a:t>
            </a:r>
            <a:r>
              <a:rPr lang="en-US" sz="1500" b="1" dirty="0" smtClean="0">
                <a:solidFill>
                  <a:srgbClr val="002060"/>
                </a:solidFill>
              </a:rPr>
              <a:t> </a:t>
            </a:r>
            <a:r>
              <a:rPr lang="en-US" sz="1500" b="1" dirty="0" err="1" smtClean="0">
                <a:solidFill>
                  <a:srgbClr val="002060"/>
                </a:solidFill>
              </a:rPr>
              <a:t>Buhrani</a:t>
            </a:r>
            <a:r>
              <a:rPr lang="en-US" sz="1500" b="1" dirty="0" smtClean="0">
                <a:solidFill>
                  <a:srgbClr val="002060"/>
                </a:solidFill>
              </a:rPr>
              <a:t> </a:t>
            </a:r>
            <a:r>
              <a:rPr lang="en-US" sz="1500" b="1" dirty="0" err="1" smtClean="0">
                <a:solidFill>
                  <a:srgbClr val="002060"/>
                </a:solidFill>
              </a:rPr>
              <a:t>Upliftment</a:t>
            </a:r>
            <a:r>
              <a:rPr lang="en-US" sz="1500" b="1" dirty="0" smtClean="0">
                <a:solidFill>
                  <a:srgbClr val="002060"/>
                </a:solidFill>
              </a:rPr>
              <a:t> Trust (SBUT) established in 2009 specifically for this cluster redevelopment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500" b="1" dirty="0" err="1" smtClean="0">
                <a:solidFill>
                  <a:srgbClr val="002060"/>
                </a:solidFill>
              </a:rPr>
              <a:t>Capitalised</a:t>
            </a:r>
            <a:r>
              <a:rPr lang="en-US" sz="1500" b="1" dirty="0" smtClean="0">
                <a:solidFill>
                  <a:srgbClr val="002060"/>
                </a:solidFill>
              </a:rPr>
              <a:t> with USD 650MM through loans and donations. </a:t>
            </a:r>
            <a:endParaRPr lang="en-US" sz="1500" dirty="0" smtClean="0">
              <a:solidFill>
                <a:srgbClr val="002060"/>
              </a:solidFill>
            </a:endParaRPr>
          </a:p>
          <a:p>
            <a:pPr marL="857250" lvl="1" indent="-400050">
              <a:buFont typeface="+mj-lt"/>
              <a:buAutoNum type="romanLcPeriod"/>
            </a:pPr>
            <a:r>
              <a:rPr lang="en-US" sz="1500" dirty="0" smtClean="0">
                <a:solidFill>
                  <a:srgbClr val="002060"/>
                </a:solidFill>
              </a:rPr>
              <a:t>80% of land area to be used for rehabilitation of tenants.</a:t>
            </a:r>
          </a:p>
          <a:p>
            <a:pPr marL="800100" lvl="1" indent="-342900">
              <a:buFont typeface="+mj-lt"/>
              <a:buAutoNum type="romanLcPeriod"/>
            </a:pPr>
            <a:r>
              <a:rPr lang="en-US" sz="1500" dirty="0" smtClean="0">
                <a:solidFill>
                  <a:srgbClr val="002060"/>
                </a:solidFill>
              </a:rPr>
              <a:t>3 sale towers on residual land to recover costs</a:t>
            </a:r>
            <a:endParaRPr lang="en-US" sz="1500" b="1" dirty="0" smtClean="0">
              <a:solidFill>
                <a:srgbClr val="00206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500" b="1" dirty="0" smtClean="0">
                <a:solidFill>
                  <a:srgbClr val="002060"/>
                </a:solidFill>
              </a:rPr>
              <a:t>Borrows two key features of Singapore’s model for AH </a:t>
            </a:r>
          </a:p>
          <a:p>
            <a:pPr marL="800100" lvl="1" indent="-342900">
              <a:buFont typeface="+mj-lt"/>
              <a:buAutoNum type="romanLcPeriod"/>
            </a:pPr>
            <a:r>
              <a:rPr lang="en-US" sz="1500" b="1" dirty="0" smtClean="0">
                <a:solidFill>
                  <a:srgbClr val="002060"/>
                </a:solidFill>
              </a:rPr>
              <a:t>Focus on the importance of neighborhoods </a:t>
            </a:r>
            <a:r>
              <a:rPr lang="en-US" sz="1500" dirty="0" smtClean="0">
                <a:solidFill>
                  <a:srgbClr val="002060"/>
                </a:solidFill>
              </a:rPr>
              <a:t>and mixed use </a:t>
            </a:r>
            <a:r>
              <a:rPr lang="en-US" sz="1500" b="1" dirty="0" smtClean="0">
                <a:solidFill>
                  <a:srgbClr val="002060"/>
                </a:solidFill>
              </a:rPr>
              <a:t>inclusive and sustainable </a:t>
            </a:r>
            <a:r>
              <a:rPr lang="en-US" sz="1500" dirty="0" smtClean="0">
                <a:solidFill>
                  <a:srgbClr val="002060"/>
                </a:solidFill>
              </a:rPr>
              <a:t>developments, e.g. Gold Rating by Indian Green Building Council, each cluster to have its own sewerage treatment plant to recycle 100% of sewerage generated	</a:t>
            </a:r>
            <a:endParaRPr lang="en-US" sz="1500" b="1" dirty="0" smtClean="0">
              <a:solidFill>
                <a:srgbClr val="002060"/>
              </a:solidFill>
            </a:endParaRPr>
          </a:p>
          <a:p>
            <a:pPr marL="800100" lvl="1" indent="-342900">
              <a:buFont typeface="+mj-lt"/>
              <a:buAutoNum type="romanLcPeriod"/>
            </a:pPr>
            <a:r>
              <a:rPr lang="en-US" sz="1500" b="1" dirty="0" smtClean="0">
                <a:solidFill>
                  <a:srgbClr val="002060"/>
                </a:solidFill>
              </a:rPr>
              <a:t>Smart use of urban density to provide for sustainable development</a:t>
            </a:r>
            <a:r>
              <a:rPr lang="en-US" sz="1500" dirty="0" smtClean="0">
                <a:solidFill>
                  <a:srgbClr val="002060"/>
                </a:solidFill>
              </a:rPr>
              <a:t> e.g. rain water harvesting, green and recreational areas, intelligent parking (3000 parking spaces planned)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500" b="1" dirty="0" smtClean="0">
                <a:solidFill>
                  <a:srgbClr val="002060"/>
                </a:solidFill>
              </a:rPr>
              <a:t>Transit housing provided to tenants in collaboration with the state</a:t>
            </a:r>
          </a:p>
          <a:p>
            <a:pPr marL="800100" lvl="1" indent="-342900">
              <a:buFont typeface="+mj-lt"/>
              <a:buAutoNum type="romanLcPeriod"/>
            </a:pPr>
            <a:r>
              <a:rPr lang="en-US" sz="1500" dirty="0" smtClean="0">
                <a:solidFill>
                  <a:srgbClr val="002060"/>
                </a:solidFill>
              </a:rPr>
              <a:t>Consent obtained from 70% of building owners; 100 buildings demolished </a:t>
            </a:r>
          </a:p>
          <a:p>
            <a:pPr marL="800100" lvl="1" indent="-342900">
              <a:buFont typeface="+mj-lt"/>
              <a:buAutoNum type="romanLcPeriod"/>
            </a:pPr>
            <a:r>
              <a:rPr lang="en-US" sz="1500" dirty="0" smtClean="0">
                <a:solidFill>
                  <a:srgbClr val="002060"/>
                </a:solidFill>
              </a:rPr>
              <a:t>First set of tenants to return in September 2019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500" b="1" dirty="0" smtClean="0">
                <a:solidFill>
                  <a:srgbClr val="002060"/>
                </a:solidFill>
              </a:rPr>
              <a:t>Key issues</a:t>
            </a:r>
            <a:endParaRPr lang="en-US" sz="1500" dirty="0" smtClean="0">
              <a:solidFill>
                <a:srgbClr val="002060"/>
              </a:solidFill>
            </a:endParaRPr>
          </a:p>
          <a:p>
            <a:pPr marL="800100" lvl="1" indent="-342900">
              <a:buFont typeface="+mj-lt"/>
              <a:buAutoNum type="romanLcPeriod"/>
            </a:pPr>
            <a:r>
              <a:rPr lang="en-US" sz="1500" dirty="0" smtClean="0">
                <a:solidFill>
                  <a:srgbClr val="002060"/>
                </a:solidFill>
              </a:rPr>
              <a:t>Lack of effective regulations</a:t>
            </a:r>
          </a:p>
          <a:p>
            <a:pPr marL="800100" lvl="1" indent="-342900">
              <a:buFont typeface="+mj-lt"/>
              <a:buAutoNum type="romanLcPeriod"/>
            </a:pPr>
            <a:r>
              <a:rPr lang="en-US" sz="1500" dirty="0" smtClean="0">
                <a:solidFill>
                  <a:srgbClr val="002060"/>
                </a:solidFill>
              </a:rPr>
              <a:t>Pass through of increased carpet area of 35 </a:t>
            </a:r>
            <a:r>
              <a:rPr lang="en-US" sz="1500" dirty="0" err="1" smtClean="0">
                <a:solidFill>
                  <a:srgbClr val="002060"/>
                </a:solidFill>
              </a:rPr>
              <a:t>sqft</a:t>
            </a:r>
            <a:r>
              <a:rPr lang="en-US" sz="1500" dirty="0" smtClean="0">
                <a:solidFill>
                  <a:srgbClr val="002060"/>
                </a:solidFill>
              </a:rPr>
              <a:t>. </a:t>
            </a:r>
          </a:p>
          <a:p>
            <a:pPr marL="800100" lvl="1" indent="-342900">
              <a:buFont typeface="+mj-lt"/>
              <a:buAutoNum type="romanLcPeriod"/>
            </a:pPr>
            <a:r>
              <a:rPr lang="en-US" sz="1500" dirty="0" smtClean="0">
                <a:solidFill>
                  <a:srgbClr val="002060"/>
                </a:solidFill>
              </a:rPr>
              <a:t>Reluctance of tenants to relocate due to social and commercial reasons, e.g. proximity to schools, mosques </a:t>
            </a:r>
          </a:p>
          <a:p>
            <a:pPr marL="800100" lvl="1" indent="-342900">
              <a:buFont typeface="+mj-lt"/>
              <a:buAutoNum type="romanLcPeriod"/>
            </a:pPr>
            <a:r>
              <a:rPr lang="en-US" sz="1500" dirty="0" smtClean="0">
                <a:solidFill>
                  <a:srgbClr val="002060"/>
                </a:solidFill>
              </a:rPr>
              <a:t>Uncertainty around completion dates</a:t>
            </a:r>
          </a:p>
          <a:p>
            <a:pPr marL="857250" lvl="1" indent="-400050">
              <a:buFont typeface="+mj-lt"/>
              <a:buAutoNum type="romanLcPeriod"/>
            </a:pPr>
            <a:endParaRPr lang="en-US" sz="1500" dirty="0" smtClean="0">
              <a:solidFill>
                <a:schemeClr val="bg1"/>
              </a:solidFill>
            </a:endParaRPr>
          </a:p>
          <a:p>
            <a:pPr marL="857250" lvl="1" indent="-400050">
              <a:buFont typeface="+mj-lt"/>
              <a:buAutoNum type="romanLcPeriod"/>
            </a:pPr>
            <a:r>
              <a:rPr lang="en-US" sz="1500" dirty="0" smtClean="0">
                <a:solidFill>
                  <a:schemeClr val="bg1"/>
                </a:solidFill>
              </a:rPr>
              <a:t>	</a:t>
            </a:r>
            <a:endParaRPr lang="en-US" sz="1500" dirty="0">
              <a:solidFill>
                <a:schemeClr val="bg1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72133" y="6294735"/>
            <a:ext cx="461118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b="0" i="1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</a:rPr>
              <a:t>Source: CBUTH, Research</a:t>
            </a:r>
            <a:r>
              <a:rPr lang="en-US" sz="1000" b="0" i="1" u="none" strike="noStrike" dirty="0" smtClean="0">
                <a:solidFill>
                  <a:srgbClr val="000000"/>
                </a:solidFill>
                <a:latin typeface="Arial" panose="020B0604020202020204" pitchFamily="34" charset="0"/>
              </a:rPr>
              <a:t> Paper, Ambitiou</a:t>
            </a:r>
            <a:r>
              <a:rPr lang="en-US" sz="1000" i="1" dirty="0" smtClean="0">
                <a:solidFill>
                  <a:srgbClr val="000000"/>
                </a:solidFill>
                <a:latin typeface="Arial" panose="020B0604020202020204" pitchFamily="34" charset="0"/>
              </a:rPr>
              <a:t>s Mumbai Project, 2015, New York Conference </a:t>
            </a:r>
            <a:endParaRPr lang="en-US" sz="1000" b="0" i="1" u="none" strike="noStrike" baseline="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5742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9722" y="2156871"/>
            <a:ext cx="10515600" cy="1325563"/>
          </a:xfrm>
        </p:spPr>
        <p:txBody>
          <a:bodyPr/>
          <a:lstStyle/>
          <a:p>
            <a:r>
              <a:rPr lang="en-US" dirty="0" smtClean="0">
                <a:solidFill>
                  <a:srgbClr val="002060"/>
                </a:solidFill>
              </a:rPr>
              <a:t>Thank You!</a:t>
            </a:r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9628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8330</TotalTime>
  <Words>1480</Words>
  <Application>Microsoft Office PowerPoint</Application>
  <PresentationFormat>Widescreen</PresentationFormat>
  <Paragraphs>152</Paragraphs>
  <Slides>12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Courier New</vt:lpstr>
      <vt:lpstr>Office Theme</vt:lpstr>
      <vt:lpstr>Mumbai’s housing conundrum</vt:lpstr>
      <vt:lpstr>PowerPoint Presentation</vt:lpstr>
      <vt:lpstr>In 2025, Mumbai city will account for 1.9% of Indian HHs and 5.9% of the nation’s GDP  </vt:lpstr>
      <vt:lpstr>Mumbai ranks 16 in global housing prices</vt:lpstr>
      <vt:lpstr>Affordability is one of the biggest challenges and the state has done little to alleviate housing shortage  </vt:lpstr>
      <vt:lpstr>In 2015, the central and state government have undertaken a series of measures to augment affordable housing supply </vt:lpstr>
      <vt:lpstr>PowerPoint Presentation</vt:lpstr>
      <vt:lpstr>PowerPoint Presentation</vt:lpstr>
      <vt:lpstr>A 15–point programme to fix Mumbai/India’s affordable housing conundrum requires fully embodying the spirit of “cooperative federalism” (1/2)</vt:lpstr>
      <vt:lpstr>A 15–point programme to fix Mumbai/India’s affordable housing conundrum requires fully embodying the spirit of “cooperative federalism” (2/2)</vt:lpstr>
      <vt:lpstr> A first–of–its–kind community–led redevelopment: Bhendi Bazaar </vt:lpstr>
      <vt:lpstr>Thank You!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Mumbai’s affordable housing challenge</dc:title>
  <dc:creator>Sunali Rohra</dc:creator>
  <cp:lastModifiedBy>Gautam Kirtane</cp:lastModifiedBy>
  <cp:revision>65</cp:revision>
  <dcterms:created xsi:type="dcterms:W3CDTF">2018-07-10T09:49:18Z</dcterms:created>
  <dcterms:modified xsi:type="dcterms:W3CDTF">2018-07-18T05:48:08Z</dcterms:modified>
</cp:coreProperties>
</file>