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7"/>
  </p:notesMasterIdLst>
  <p:handoutMasterIdLst>
    <p:handoutMasterId r:id="rId38"/>
  </p:handoutMasterIdLst>
  <p:sldIdLst>
    <p:sldId id="283" r:id="rId2"/>
    <p:sldId id="378" r:id="rId3"/>
    <p:sldId id="379" r:id="rId4"/>
    <p:sldId id="380" r:id="rId5"/>
    <p:sldId id="382" r:id="rId6"/>
    <p:sldId id="370" r:id="rId7"/>
    <p:sldId id="294" r:id="rId8"/>
    <p:sldId id="365" r:id="rId9"/>
    <p:sldId id="366" r:id="rId10"/>
    <p:sldId id="383" r:id="rId11"/>
    <p:sldId id="375" r:id="rId12"/>
    <p:sldId id="376" r:id="rId13"/>
    <p:sldId id="372" r:id="rId14"/>
    <p:sldId id="373" r:id="rId15"/>
    <p:sldId id="374" r:id="rId16"/>
    <p:sldId id="289" r:id="rId17"/>
    <p:sldId id="290" r:id="rId18"/>
    <p:sldId id="291" r:id="rId19"/>
    <p:sldId id="363" r:id="rId20"/>
    <p:sldId id="362" r:id="rId21"/>
    <p:sldId id="312" r:id="rId22"/>
    <p:sldId id="377" r:id="rId23"/>
    <p:sldId id="276" r:id="rId24"/>
    <p:sldId id="313" r:id="rId25"/>
    <p:sldId id="359" r:id="rId26"/>
    <p:sldId id="360" r:id="rId27"/>
    <p:sldId id="358" r:id="rId28"/>
    <p:sldId id="344" r:id="rId29"/>
    <p:sldId id="345" r:id="rId30"/>
    <p:sldId id="352" r:id="rId31"/>
    <p:sldId id="335" r:id="rId32"/>
    <p:sldId id="336" r:id="rId33"/>
    <p:sldId id="285" r:id="rId34"/>
    <p:sldId id="368" r:id="rId35"/>
    <p:sldId id="369" r:id="rId36"/>
  </p:sldIdLst>
  <p:sldSz cx="12192000" cy="6858000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PCB_Rutuja\RO-HQ\Plastic\Annual%20report\2018-19\ULB%20plastic%20form%20V\Form%20V%20ULB%20form_final%20-%20correc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PCB_Rutuja\RO-HQ\Plastic\Annual%20report\2018-19\ULB%20plastic%20form%20V\Form%20V%20ULB%20form_final%20-%20correct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MSW (TPA)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748100827019264"/>
          <c:y val="0.12873497668108239"/>
          <c:w val="0.76484603575496457"/>
          <c:h val="0.52167834044936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summary!$A$81</c:f>
              <c:strCache>
                <c:ptCount val="1"/>
                <c:pt idx="0">
                  <c:v>MSW Generation Qty tonnes /year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summary!$B$79:$G$79</c:f>
              <c:strCache>
                <c:ptCount val="6"/>
                <c:pt idx="0">
                  <c:v>Kalyan</c:v>
                </c:pt>
                <c:pt idx="1">
                  <c:v>Mumbai</c:v>
                </c:pt>
                <c:pt idx="2">
                  <c:v>Navi Mumbai</c:v>
                </c:pt>
                <c:pt idx="3">
                  <c:v>Raigad</c:v>
                </c:pt>
                <c:pt idx="4">
                  <c:v>Thane</c:v>
                </c:pt>
                <c:pt idx="5">
                  <c:v>Total MMR</c:v>
                </c:pt>
              </c:strCache>
            </c:strRef>
          </c:cat>
          <c:val>
            <c:numRef>
              <c:f>summary!$B$81:$G$81</c:f>
              <c:numCache>
                <c:formatCode>_(* #,##0_);_(* \(#,##0\);_(* "-"??_);_(@_)</c:formatCode>
                <c:ptCount val="6"/>
                <c:pt idx="0">
                  <c:v>617605.55000000005</c:v>
                </c:pt>
                <c:pt idx="1">
                  <c:v>2810500</c:v>
                </c:pt>
                <c:pt idx="2">
                  <c:v>259515</c:v>
                </c:pt>
                <c:pt idx="3">
                  <c:v>209685.2</c:v>
                </c:pt>
                <c:pt idx="4">
                  <c:v>719360.25</c:v>
                </c:pt>
                <c:pt idx="5">
                  <c:v>4616666</c:v>
                </c:pt>
              </c:numCache>
            </c:numRef>
          </c:val>
        </c:ser>
        <c:ser>
          <c:idx val="1"/>
          <c:order val="1"/>
          <c:tx>
            <c:strRef>
              <c:f>summary!$A$82</c:f>
              <c:strCache>
                <c:ptCount val="1"/>
                <c:pt idx="0">
                  <c:v>MSW Treated Ton/year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summary!$B$79:$G$79</c:f>
              <c:strCache>
                <c:ptCount val="6"/>
                <c:pt idx="0">
                  <c:v>Kalyan</c:v>
                </c:pt>
                <c:pt idx="1">
                  <c:v>Mumbai</c:v>
                </c:pt>
                <c:pt idx="2">
                  <c:v>Navi Mumbai</c:v>
                </c:pt>
                <c:pt idx="3">
                  <c:v>Raigad</c:v>
                </c:pt>
                <c:pt idx="4">
                  <c:v>Thane</c:v>
                </c:pt>
                <c:pt idx="5">
                  <c:v>Total MMR</c:v>
                </c:pt>
              </c:strCache>
            </c:strRef>
          </c:cat>
          <c:val>
            <c:numRef>
              <c:f>summary!$B$82:$G$82</c:f>
              <c:numCache>
                <c:formatCode>_(* #,##0_);_(* \(#,##0\);_(* "-"??_);_(@_)</c:formatCode>
                <c:ptCount val="6"/>
                <c:pt idx="0">
                  <c:v>96725</c:v>
                </c:pt>
                <c:pt idx="1">
                  <c:v>1608555</c:v>
                </c:pt>
                <c:pt idx="2">
                  <c:v>256960</c:v>
                </c:pt>
                <c:pt idx="3">
                  <c:v>197939.5</c:v>
                </c:pt>
                <c:pt idx="4">
                  <c:v>186369</c:v>
                </c:pt>
                <c:pt idx="5">
                  <c:v>2346548.5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817896"/>
        <c:axId val="296815544"/>
      </c:barChart>
      <c:catAx>
        <c:axId val="29681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5544"/>
        <c:crosses val="autoZero"/>
        <c:auto val="1"/>
        <c:lblAlgn val="ctr"/>
        <c:lblOffset val="100"/>
        <c:noMultiLvlLbl val="0"/>
      </c:catAx>
      <c:valAx>
        <c:axId val="29681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Plastic (TPA)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02144519142772"/>
          <c:y val="0.13965229456532374"/>
          <c:w val="0.85767756416302698"/>
          <c:h val="0.488128505432095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summary!$A$85</c:f>
              <c:strCache>
                <c:ptCount val="1"/>
                <c:pt idx="0">
                  <c:v>plastic waste generated (TPA)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summary!$B$79:$G$79</c:f>
              <c:strCache>
                <c:ptCount val="6"/>
                <c:pt idx="0">
                  <c:v>Kalyan</c:v>
                </c:pt>
                <c:pt idx="1">
                  <c:v>Mumbai</c:v>
                </c:pt>
                <c:pt idx="2">
                  <c:v>Navi Mumbai</c:v>
                </c:pt>
                <c:pt idx="3">
                  <c:v>Raigad</c:v>
                </c:pt>
                <c:pt idx="4">
                  <c:v>Thane</c:v>
                </c:pt>
                <c:pt idx="5">
                  <c:v>Total MMR</c:v>
                </c:pt>
              </c:strCache>
            </c:strRef>
          </c:cat>
          <c:val>
            <c:numRef>
              <c:f>summary!$B$85:$G$85</c:f>
              <c:numCache>
                <c:formatCode>_(* #,##0_);_(* \(#,##0\);_(* "-"??_);_(@_)</c:formatCode>
                <c:ptCount val="6"/>
                <c:pt idx="0">
                  <c:v>58133</c:v>
                </c:pt>
                <c:pt idx="1">
                  <c:v>98550</c:v>
                </c:pt>
                <c:pt idx="2">
                  <c:v>9608</c:v>
                </c:pt>
                <c:pt idx="3">
                  <c:v>6684.92</c:v>
                </c:pt>
                <c:pt idx="4">
                  <c:v>23251</c:v>
                </c:pt>
                <c:pt idx="5">
                  <c:v>196226.92</c:v>
                </c:pt>
              </c:numCache>
            </c:numRef>
          </c:val>
        </c:ser>
        <c:ser>
          <c:idx val="1"/>
          <c:order val="1"/>
          <c:tx>
            <c:strRef>
              <c:f>summary!$A$86</c:f>
              <c:strCache>
                <c:ptCount val="1"/>
                <c:pt idx="0">
                  <c:v>plastic waste collected (TPA)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summary!$B$79:$G$79</c:f>
              <c:strCache>
                <c:ptCount val="6"/>
                <c:pt idx="0">
                  <c:v>Kalyan</c:v>
                </c:pt>
                <c:pt idx="1">
                  <c:v>Mumbai</c:v>
                </c:pt>
                <c:pt idx="2">
                  <c:v>Navi Mumbai</c:v>
                </c:pt>
                <c:pt idx="3">
                  <c:v>Raigad</c:v>
                </c:pt>
                <c:pt idx="4">
                  <c:v>Thane</c:v>
                </c:pt>
                <c:pt idx="5">
                  <c:v>Total MMR</c:v>
                </c:pt>
              </c:strCache>
            </c:strRef>
          </c:cat>
          <c:val>
            <c:numRef>
              <c:f>summary!$B$86:$G$86</c:f>
              <c:numCache>
                <c:formatCode>_(* #,##0_);_(* \(#,##0\);_(* "-"??_);_(@_)</c:formatCode>
                <c:ptCount val="6"/>
                <c:pt idx="0">
                  <c:v>50825</c:v>
                </c:pt>
                <c:pt idx="1">
                  <c:v>9855</c:v>
                </c:pt>
                <c:pt idx="2">
                  <c:v>9596</c:v>
                </c:pt>
                <c:pt idx="3">
                  <c:v>6672.38</c:v>
                </c:pt>
                <c:pt idx="4">
                  <c:v>23205</c:v>
                </c:pt>
                <c:pt idx="5">
                  <c:v>100153.38</c:v>
                </c:pt>
              </c:numCache>
            </c:numRef>
          </c:val>
        </c:ser>
        <c:ser>
          <c:idx val="2"/>
          <c:order val="2"/>
          <c:tx>
            <c:strRef>
              <c:f>summary!$A$88</c:f>
              <c:strCache>
                <c:ptCount val="1"/>
                <c:pt idx="0">
                  <c:v>plastic waste channelised for recycling (TPA)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summary!$B$79:$G$79</c:f>
              <c:strCache>
                <c:ptCount val="6"/>
                <c:pt idx="0">
                  <c:v>Kalyan</c:v>
                </c:pt>
                <c:pt idx="1">
                  <c:v>Mumbai</c:v>
                </c:pt>
                <c:pt idx="2">
                  <c:v>Navi Mumbai</c:v>
                </c:pt>
                <c:pt idx="3">
                  <c:v>Raigad</c:v>
                </c:pt>
                <c:pt idx="4">
                  <c:v>Thane</c:v>
                </c:pt>
                <c:pt idx="5">
                  <c:v>Total MMR</c:v>
                </c:pt>
              </c:strCache>
            </c:strRef>
          </c:cat>
          <c:val>
            <c:numRef>
              <c:f>summary!$B$88:$G$88</c:f>
              <c:numCache>
                <c:formatCode>_(* #,##0_);_(* \(#,##0\);_(* "-"??_);_(@_)</c:formatCode>
                <c:ptCount val="6"/>
                <c:pt idx="0">
                  <c:v>29785</c:v>
                </c:pt>
                <c:pt idx="1">
                  <c:v>9855</c:v>
                </c:pt>
                <c:pt idx="2">
                  <c:v>9308</c:v>
                </c:pt>
                <c:pt idx="3">
                  <c:v>4527.07</c:v>
                </c:pt>
                <c:pt idx="4">
                  <c:v>5682.5</c:v>
                </c:pt>
                <c:pt idx="5">
                  <c:v>59157.57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812800"/>
        <c:axId val="296812408"/>
      </c:barChart>
      <c:catAx>
        <c:axId val="2968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2408"/>
        <c:crosses val="autoZero"/>
        <c:auto val="1"/>
        <c:lblAlgn val="ctr"/>
        <c:lblOffset val="100"/>
        <c:noMultiLvlLbl val="0"/>
      </c:catAx>
      <c:valAx>
        <c:axId val="29681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67552051769085E-2"/>
          <c:y val="0.79244049013184226"/>
          <c:w val="0.97732447948230916"/>
          <c:h val="0.184968143802049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DCE8C3-CB87-4B18-9622-61E998B4A22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A8001D1-6B51-41E7-9DCE-70FA928E747E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Landfill</a:t>
          </a:r>
          <a:endParaRPr lang="en-US" dirty="0">
            <a:solidFill>
              <a:srgbClr val="FF0000"/>
            </a:solidFill>
          </a:endParaRPr>
        </a:p>
      </dgm:t>
    </dgm:pt>
    <dgm:pt modelId="{45281F64-0FA6-4837-9063-AF7DA511FF2C}" type="parTrans" cxnId="{C4F7AD2E-B065-41AC-9C4A-7088D174ADE5}">
      <dgm:prSet/>
      <dgm:spPr/>
      <dgm:t>
        <a:bodyPr/>
        <a:lstStyle/>
        <a:p>
          <a:endParaRPr lang="en-US"/>
        </a:p>
      </dgm:t>
    </dgm:pt>
    <dgm:pt modelId="{163FB292-8A0D-4420-ACD3-829C2FBF48FB}" type="sibTrans" cxnId="{C4F7AD2E-B065-41AC-9C4A-7088D174ADE5}">
      <dgm:prSet/>
      <dgm:spPr/>
      <dgm:t>
        <a:bodyPr/>
        <a:lstStyle/>
        <a:p>
          <a:endParaRPr lang="en-US"/>
        </a:p>
      </dgm:t>
    </dgm:pt>
    <dgm:pt modelId="{D862578E-9BD9-43CD-947E-F26992516099}">
      <dgm:prSet phldrT="[Text]"/>
      <dgm:spPr/>
      <dgm:t>
        <a:bodyPr/>
        <a:lstStyle/>
        <a:p>
          <a:r>
            <a:rPr lang="en-US" dirty="0" smtClean="0"/>
            <a:t>Recovery</a:t>
          </a:r>
          <a:endParaRPr lang="en-US" dirty="0"/>
        </a:p>
      </dgm:t>
    </dgm:pt>
    <dgm:pt modelId="{8DA29803-46FB-423D-9720-30C22309FFED}" type="parTrans" cxnId="{454DBD14-168A-4F6E-A2B9-98A789ECE6F3}">
      <dgm:prSet/>
      <dgm:spPr/>
      <dgm:t>
        <a:bodyPr/>
        <a:lstStyle/>
        <a:p>
          <a:endParaRPr lang="en-US"/>
        </a:p>
      </dgm:t>
    </dgm:pt>
    <dgm:pt modelId="{E124E6E8-71FE-4FDE-B097-B85D662C193B}" type="sibTrans" cxnId="{454DBD14-168A-4F6E-A2B9-98A789ECE6F3}">
      <dgm:prSet/>
      <dgm:spPr/>
      <dgm:t>
        <a:bodyPr/>
        <a:lstStyle/>
        <a:p>
          <a:endParaRPr lang="en-US"/>
        </a:p>
      </dgm:t>
    </dgm:pt>
    <dgm:pt modelId="{6F827CB6-A5FA-4B39-8235-C3D8382E14FF}">
      <dgm:prSet phldrT="[Text]"/>
      <dgm:spPr/>
      <dgm:t>
        <a:bodyPr/>
        <a:lstStyle/>
        <a:p>
          <a:r>
            <a:rPr lang="en-US" dirty="0" smtClean="0"/>
            <a:t>Recycling</a:t>
          </a:r>
          <a:endParaRPr lang="en-US" dirty="0"/>
        </a:p>
      </dgm:t>
    </dgm:pt>
    <dgm:pt modelId="{08103350-87BA-47FD-AA41-54D40AA4F8C7}" type="parTrans" cxnId="{3E858271-95F5-4284-A826-819490387A36}">
      <dgm:prSet/>
      <dgm:spPr/>
      <dgm:t>
        <a:bodyPr/>
        <a:lstStyle/>
        <a:p>
          <a:endParaRPr lang="en-US"/>
        </a:p>
      </dgm:t>
    </dgm:pt>
    <dgm:pt modelId="{AF8F6D7C-0BB5-4589-B6E6-52A1D961910A}" type="sibTrans" cxnId="{3E858271-95F5-4284-A826-819490387A36}">
      <dgm:prSet/>
      <dgm:spPr/>
      <dgm:t>
        <a:bodyPr/>
        <a:lstStyle/>
        <a:p>
          <a:endParaRPr lang="en-US"/>
        </a:p>
      </dgm:t>
    </dgm:pt>
    <dgm:pt modelId="{EA7892C1-26FF-47AA-8653-C7FCD74E271C}">
      <dgm:prSet phldrT="[Text]"/>
      <dgm:spPr/>
      <dgm:t>
        <a:bodyPr/>
        <a:lstStyle/>
        <a:p>
          <a:r>
            <a:rPr lang="en-US" dirty="0" smtClean="0"/>
            <a:t>Reuse</a:t>
          </a:r>
          <a:endParaRPr lang="en-US" dirty="0"/>
        </a:p>
      </dgm:t>
    </dgm:pt>
    <dgm:pt modelId="{9550EFE5-DD25-4779-ABB7-BC03D34129FE}" type="parTrans" cxnId="{F5FD1169-EB42-4293-81AB-312DC3FA51DC}">
      <dgm:prSet/>
      <dgm:spPr/>
      <dgm:t>
        <a:bodyPr/>
        <a:lstStyle/>
        <a:p>
          <a:endParaRPr lang="en-US"/>
        </a:p>
      </dgm:t>
    </dgm:pt>
    <dgm:pt modelId="{B190B11E-3295-48CE-98BA-64600FD9C9C0}" type="sibTrans" cxnId="{F5FD1169-EB42-4293-81AB-312DC3FA51DC}">
      <dgm:prSet/>
      <dgm:spPr/>
      <dgm:t>
        <a:bodyPr/>
        <a:lstStyle/>
        <a:p>
          <a:endParaRPr lang="en-US"/>
        </a:p>
      </dgm:t>
    </dgm:pt>
    <dgm:pt modelId="{F5DE3996-A639-4045-83D2-364748416BD0}">
      <dgm:prSet phldrT="[Text]"/>
      <dgm:spPr/>
      <dgm:t>
        <a:bodyPr/>
        <a:lstStyle/>
        <a:p>
          <a:r>
            <a:rPr lang="en-US" dirty="0" smtClean="0"/>
            <a:t>Reduction</a:t>
          </a:r>
          <a:endParaRPr lang="en-US" dirty="0"/>
        </a:p>
      </dgm:t>
    </dgm:pt>
    <dgm:pt modelId="{0785CA96-CE3E-4C3F-A17C-0EE1DDCD02FC}" type="parTrans" cxnId="{4961E1E9-6E60-40BC-8FB5-0667B3807418}">
      <dgm:prSet/>
      <dgm:spPr/>
      <dgm:t>
        <a:bodyPr/>
        <a:lstStyle/>
        <a:p>
          <a:endParaRPr lang="en-US"/>
        </a:p>
      </dgm:t>
    </dgm:pt>
    <dgm:pt modelId="{3D289D0D-3B8E-4ADE-A349-376EB3EE22E8}" type="sibTrans" cxnId="{4961E1E9-6E60-40BC-8FB5-0667B3807418}">
      <dgm:prSet/>
      <dgm:spPr/>
      <dgm:t>
        <a:bodyPr/>
        <a:lstStyle/>
        <a:p>
          <a:endParaRPr lang="en-US"/>
        </a:p>
      </dgm:t>
    </dgm:pt>
    <dgm:pt modelId="{9E2906F1-6A40-445B-B6E0-68CCBE2A1116}">
      <dgm:prSet phldrT="[Text]"/>
      <dgm:spPr/>
      <dgm:t>
        <a:bodyPr/>
        <a:lstStyle/>
        <a:p>
          <a:r>
            <a:rPr lang="en-US" dirty="0" smtClean="0"/>
            <a:t>Prevention</a:t>
          </a:r>
          <a:endParaRPr lang="en-US" dirty="0"/>
        </a:p>
      </dgm:t>
    </dgm:pt>
    <dgm:pt modelId="{B8CBC542-B44B-4CD1-9A33-47883D9C1825}" type="parTrans" cxnId="{52516B68-DF8E-4A2E-87A4-D24BB12D6EB8}">
      <dgm:prSet/>
      <dgm:spPr/>
      <dgm:t>
        <a:bodyPr/>
        <a:lstStyle/>
        <a:p>
          <a:endParaRPr lang="en-US"/>
        </a:p>
      </dgm:t>
    </dgm:pt>
    <dgm:pt modelId="{6C08C888-F53D-48E9-B7E3-8C1AA80EB4A5}" type="sibTrans" cxnId="{52516B68-DF8E-4A2E-87A4-D24BB12D6EB8}">
      <dgm:prSet/>
      <dgm:spPr/>
      <dgm:t>
        <a:bodyPr/>
        <a:lstStyle/>
        <a:p>
          <a:endParaRPr lang="en-US"/>
        </a:p>
      </dgm:t>
    </dgm:pt>
    <dgm:pt modelId="{C97FDDF2-8BA5-435F-9020-13B93058E244}" type="pres">
      <dgm:prSet presAssocID="{08DCE8C3-CB87-4B18-9622-61E998B4A22C}" presName="Name0" presStyleCnt="0">
        <dgm:presLayoutVars>
          <dgm:dir/>
          <dgm:animLvl val="lvl"/>
          <dgm:resizeHandles val="exact"/>
        </dgm:presLayoutVars>
      </dgm:prSet>
      <dgm:spPr/>
    </dgm:pt>
    <dgm:pt modelId="{DDC048ED-8D3F-4590-B116-1EFBE1AABC27}" type="pres">
      <dgm:prSet presAssocID="{9A8001D1-6B51-41E7-9DCE-70FA928E747E}" presName="Name8" presStyleCnt="0"/>
      <dgm:spPr/>
    </dgm:pt>
    <dgm:pt modelId="{76EE3D83-806B-44D1-884E-25082EC044EC}" type="pres">
      <dgm:prSet presAssocID="{9A8001D1-6B51-41E7-9DCE-70FA928E747E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CDA90-505D-4B70-9C2E-BB315F719262}" type="pres">
      <dgm:prSet presAssocID="{9A8001D1-6B51-41E7-9DCE-70FA928E74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51EDF-850D-4354-B749-DCA7FE5FA6F5}" type="pres">
      <dgm:prSet presAssocID="{D862578E-9BD9-43CD-947E-F26992516099}" presName="Name8" presStyleCnt="0"/>
      <dgm:spPr/>
    </dgm:pt>
    <dgm:pt modelId="{9C1E57A4-0365-4113-938A-80F7A42A3A72}" type="pres">
      <dgm:prSet presAssocID="{D862578E-9BD9-43CD-947E-F26992516099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B3B998-AA98-4E12-A2B9-C8D0A231693A}" type="pres">
      <dgm:prSet presAssocID="{D862578E-9BD9-43CD-947E-F269925160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059DA-C365-4514-9306-083425CA9BB1}" type="pres">
      <dgm:prSet presAssocID="{6F827CB6-A5FA-4B39-8235-C3D8382E14FF}" presName="Name8" presStyleCnt="0"/>
      <dgm:spPr/>
    </dgm:pt>
    <dgm:pt modelId="{1F0A8457-3023-4685-8E6F-5F3FB590AEDA}" type="pres">
      <dgm:prSet presAssocID="{6F827CB6-A5FA-4B39-8235-C3D8382E14FF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9C2EC6-3D75-4679-935C-BEE1B25544AC}" type="pres">
      <dgm:prSet presAssocID="{6F827CB6-A5FA-4B39-8235-C3D8382E14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4168DF-35C5-4AB0-AECE-ED4B188F9B24}" type="pres">
      <dgm:prSet presAssocID="{EA7892C1-26FF-47AA-8653-C7FCD74E271C}" presName="Name8" presStyleCnt="0"/>
      <dgm:spPr/>
    </dgm:pt>
    <dgm:pt modelId="{B15F88C2-9AA5-49F7-A4AE-1F48A6E75E25}" type="pres">
      <dgm:prSet presAssocID="{EA7892C1-26FF-47AA-8653-C7FCD74E271C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C0D9D-26CE-4CC0-B785-FDDF6AB55169}" type="pres">
      <dgm:prSet presAssocID="{EA7892C1-26FF-47AA-8653-C7FCD74E271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18204-A454-46AC-B1AF-2B2416E8E10F}" type="pres">
      <dgm:prSet presAssocID="{F5DE3996-A639-4045-83D2-364748416BD0}" presName="Name8" presStyleCnt="0"/>
      <dgm:spPr/>
    </dgm:pt>
    <dgm:pt modelId="{832E4746-38E2-4DE3-B2A3-276DA6DB7DA5}" type="pres">
      <dgm:prSet presAssocID="{F5DE3996-A639-4045-83D2-364748416BD0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9D9A4-EDCE-4223-A3CC-A6E467A31528}" type="pres">
      <dgm:prSet presAssocID="{F5DE3996-A639-4045-83D2-364748416B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8CB635-61BA-4B4D-A764-141B59FAA6FD}" type="pres">
      <dgm:prSet presAssocID="{9E2906F1-6A40-445B-B6E0-68CCBE2A1116}" presName="Name8" presStyleCnt="0"/>
      <dgm:spPr/>
    </dgm:pt>
    <dgm:pt modelId="{FA5108CF-BD99-46A3-BD92-7F71E65BBA88}" type="pres">
      <dgm:prSet presAssocID="{9E2906F1-6A40-445B-B6E0-68CCBE2A1116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A459C-19F6-4F40-B2C2-6B5A32A76C3A}" type="pres">
      <dgm:prSet presAssocID="{9E2906F1-6A40-445B-B6E0-68CCBE2A11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DDAE91-7283-443A-AD74-EA4EB901BF0A}" type="presOf" srcId="{08DCE8C3-CB87-4B18-9622-61E998B4A22C}" destId="{C97FDDF2-8BA5-435F-9020-13B93058E244}" srcOrd="0" destOrd="0" presId="urn:microsoft.com/office/officeart/2005/8/layout/pyramid1"/>
    <dgm:cxn modelId="{0BDA8DA4-14FF-498A-A2BA-644B26788EB8}" type="presOf" srcId="{D862578E-9BD9-43CD-947E-F26992516099}" destId="{FBB3B998-AA98-4E12-A2B9-C8D0A231693A}" srcOrd="1" destOrd="0" presId="urn:microsoft.com/office/officeart/2005/8/layout/pyramid1"/>
    <dgm:cxn modelId="{9462E52D-E77F-43D6-8DAB-F7BADC643875}" type="presOf" srcId="{9A8001D1-6B51-41E7-9DCE-70FA928E747E}" destId="{76EE3D83-806B-44D1-884E-25082EC044EC}" srcOrd="0" destOrd="0" presId="urn:microsoft.com/office/officeart/2005/8/layout/pyramid1"/>
    <dgm:cxn modelId="{C4F7AD2E-B065-41AC-9C4A-7088D174ADE5}" srcId="{08DCE8C3-CB87-4B18-9622-61E998B4A22C}" destId="{9A8001D1-6B51-41E7-9DCE-70FA928E747E}" srcOrd="0" destOrd="0" parTransId="{45281F64-0FA6-4837-9063-AF7DA511FF2C}" sibTransId="{163FB292-8A0D-4420-ACD3-829C2FBF48FB}"/>
    <dgm:cxn modelId="{819435AC-EFD5-41C9-BD8E-E8039560AA4C}" type="presOf" srcId="{D862578E-9BD9-43CD-947E-F26992516099}" destId="{9C1E57A4-0365-4113-938A-80F7A42A3A72}" srcOrd="0" destOrd="0" presId="urn:microsoft.com/office/officeart/2005/8/layout/pyramid1"/>
    <dgm:cxn modelId="{80D28E34-3068-4D1D-9603-D750188C79F8}" type="presOf" srcId="{9A8001D1-6B51-41E7-9DCE-70FA928E747E}" destId="{EE0CDA90-505D-4B70-9C2E-BB315F719262}" srcOrd="1" destOrd="0" presId="urn:microsoft.com/office/officeart/2005/8/layout/pyramid1"/>
    <dgm:cxn modelId="{CDDA7C31-98D8-48C0-868F-21AFF3367F83}" type="presOf" srcId="{9E2906F1-6A40-445B-B6E0-68CCBE2A1116}" destId="{FA5108CF-BD99-46A3-BD92-7F71E65BBA88}" srcOrd="0" destOrd="0" presId="urn:microsoft.com/office/officeart/2005/8/layout/pyramid1"/>
    <dgm:cxn modelId="{4961E1E9-6E60-40BC-8FB5-0667B3807418}" srcId="{08DCE8C3-CB87-4B18-9622-61E998B4A22C}" destId="{F5DE3996-A639-4045-83D2-364748416BD0}" srcOrd="4" destOrd="0" parTransId="{0785CA96-CE3E-4C3F-A17C-0EE1DDCD02FC}" sibTransId="{3D289D0D-3B8E-4ADE-A349-376EB3EE22E8}"/>
    <dgm:cxn modelId="{30294DD5-E08A-489D-A5FA-8FFEDE19EBAF}" type="presOf" srcId="{F5DE3996-A639-4045-83D2-364748416BD0}" destId="{DBD9D9A4-EDCE-4223-A3CC-A6E467A31528}" srcOrd="1" destOrd="0" presId="urn:microsoft.com/office/officeart/2005/8/layout/pyramid1"/>
    <dgm:cxn modelId="{638A986F-51F3-4E36-ADB5-854E20C56AC3}" type="presOf" srcId="{F5DE3996-A639-4045-83D2-364748416BD0}" destId="{832E4746-38E2-4DE3-B2A3-276DA6DB7DA5}" srcOrd="0" destOrd="0" presId="urn:microsoft.com/office/officeart/2005/8/layout/pyramid1"/>
    <dgm:cxn modelId="{3E858271-95F5-4284-A826-819490387A36}" srcId="{08DCE8C3-CB87-4B18-9622-61E998B4A22C}" destId="{6F827CB6-A5FA-4B39-8235-C3D8382E14FF}" srcOrd="2" destOrd="0" parTransId="{08103350-87BA-47FD-AA41-54D40AA4F8C7}" sibTransId="{AF8F6D7C-0BB5-4589-B6E6-52A1D961910A}"/>
    <dgm:cxn modelId="{61D524E9-01D0-4336-9C04-3118D2B5FEB0}" type="presOf" srcId="{6F827CB6-A5FA-4B39-8235-C3D8382E14FF}" destId="{1F0A8457-3023-4685-8E6F-5F3FB590AEDA}" srcOrd="0" destOrd="0" presId="urn:microsoft.com/office/officeart/2005/8/layout/pyramid1"/>
    <dgm:cxn modelId="{76BC4A9C-E1AF-4F5F-9B8E-52DF4B82102B}" type="presOf" srcId="{EA7892C1-26FF-47AA-8653-C7FCD74E271C}" destId="{CB6C0D9D-26CE-4CC0-B785-FDDF6AB55169}" srcOrd="1" destOrd="0" presId="urn:microsoft.com/office/officeart/2005/8/layout/pyramid1"/>
    <dgm:cxn modelId="{52516B68-DF8E-4A2E-87A4-D24BB12D6EB8}" srcId="{08DCE8C3-CB87-4B18-9622-61E998B4A22C}" destId="{9E2906F1-6A40-445B-B6E0-68CCBE2A1116}" srcOrd="5" destOrd="0" parTransId="{B8CBC542-B44B-4CD1-9A33-47883D9C1825}" sibTransId="{6C08C888-F53D-48E9-B7E3-8C1AA80EB4A5}"/>
    <dgm:cxn modelId="{8E745EF2-BCE5-405D-BAC9-6FF5762A4756}" type="presOf" srcId="{6F827CB6-A5FA-4B39-8235-C3D8382E14FF}" destId="{599C2EC6-3D75-4679-935C-BEE1B25544AC}" srcOrd="1" destOrd="0" presId="urn:microsoft.com/office/officeart/2005/8/layout/pyramid1"/>
    <dgm:cxn modelId="{C31D7585-BABF-41A6-A95B-581BFCBAA537}" type="presOf" srcId="{9E2906F1-6A40-445B-B6E0-68CCBE2A1116}" destId="{5C2A459C-19F6-4F40-B2C2-6B5A32A76C3A}" srcOrd="1" destOrd="0" presId="urn:microsoft.com/office/officeart/2005/8/layout/pyramid1"/>
    <dgm:cxn modelId="{F5FD1169-EB42-4293-81AB-312DC3FA51DC}" srcId="{08DCE8C3-CB87-4B18-9622-61E998B4A22C}" destId="{EA7892C1-26FF-47AA-8653-C7FCD74E271C}" srcOrd="3" destOrd="0" parTransId="{9550EFE5-DD25-4779-ABB7-BC03D34129FE}" sibTransId="{B190B11E-3295-48CE-98BA-64600FD9C9C0}"/>
    <dgm:cxn modelId="{454DBD14-168A-4F6E-A2B9-98A789ECE6F3}" srcId="{08DCE8C3-CB87-4B18-9622-61E998B4A22C}" destId="{D862578E-9BD9-43CD-947E-F26992516099}" srcOrd="1" destOrd="0" parTransId="{8DA29803-46FB-423D-9720-30C22309FFED}" sibTransId="{E124E6E8-71FE-4FDE-B097-B85D662C193B}"/>
    <dgm:cxn modelId="{74352104-7A06-427B-8F18-0B027D3AD993}" type="presOf" srcId="{EA7892C1-26FF-47AA-8653-C7FCD74E271C}" destId="{B15F88C2-9AA5-49F7-A4AE-1F48A6E75E25}" srcOrd="0" destOrd="0" presId="urn:microsoft.com/office/officeart/2005/8/layout/pyramid1"/>
    <dgm:cxn modelId="{D4BEBAAC-B579-4E5F-BA59-5F63ED353765}" type="presParOf" srcId="{C97FDDF2-8BA5-435F-9020-13B93058E244}" destId="{DDC048ED-8D3F-4590-B116-1EFBE1AABC27}" srcOrd="0" destOrd="0" presId="urn:microsoft.com/office/officeart/2005/8/layout/pyramid1"/>
    <dgm:cxn modelId="{67219EBF-F56D-4C1D-BFEB-4753EB53A67D}" type="presParOf" srcId="{DDC048ED-8D3F-4590-B116-1EFBE1AABC27}" destId="{76EE3D83-806B-44D1-884E-25082EC044EC}" srcOrd="0" destOrd="0" presId="urn:microsoft.com/office/officeart/2005/8/layout/pyramid1"/>
    <dgm:cxn modelId="{496C14D9-3241-4A27-AD90-E30A0B72B127}" type="presParOf" srcId="{DDC048ED-8D3F-4590-B116-1EFBE1AABC27}" destId="{EE0CDA90-505D-4B70-9C2E-BB315F719262}" srcOrd="1" destOrd="0" presId="urn:microsoft.com/office/officeart/2005/8/layout/pyramid1"/>
    <dgm:cxn modelId="{29E56F99-BAEE-4BCC-B73E-E55D1E3DE2B5}" type="presParOf" srcId="{C97FDDF2-8BA5-435F-9020-13B93058E244}" destId="{19E51EDF-850D-4354-B749-DCA7FE5FA6F5}" srcOrd="1" destOrd="0" presId="urn:microsoft.com/office/officeart/2005/8/layout/pyramid1"/>
    <dgm:cxn modelId="{5EF266AC-12B8-412E-8BBC-68B482691DC6}" type="presParOf" srcId="{19E51EDF-850D-4354-B749-DCA7FE5FA6F5}" destId="{9C1E57A4-0365-4113-938A-80F7A42A3A72}" srcOrd="0" destOrd="0" presId="urn:microsoft.com/office/officeart/2005/8/layout/pyramid1"/>
    <dgm:cxn modelId="{571D2385-2BC2-41F9-8E2C-356DFE159D63}" type="presParOf" srcId="{19E51EDF-850D-4354-B749-DCA7FE5FA6F5}" destId="{FBB3B998-AA98-4E12-A2B9-C8D0A231693A}" srcOrd="1" destOrd="0" presId="urn:microsoft.com/office/officeart/2005/8/layout/pyramid1"/>
    <dgm:cxn modelId="{4670D2FD-5D59-4110-AD28-9D9E6EB7801D}" type="presParOf" srcId="{C97FDDF2-8BA5-435F-9020-13B93058E244}" destId="{F8F059DA-C365-4514-9306-083425CA9BB1}" srcOrd="2" destOrd="0" presId="urn:microsoft.com/office/officeart/2005/8/layout/pyramid1"/>
    <dgm:cxn modelId="{7324F152-3EDB-4EB7-9E63-7D25EF7D80E3}" type="presParOf" srcId="{F8F059DA-C365-4514-9306-083425CA9BB1}" destId="{1F0A8457-3023-4685-8E6F-5F3FB590AEDA}" srcOrd="0" destOrd="0" presId="urn:microsoft.com/office/officeart/2005/8/layout/pyramid1"/>
    <dgm:cxn modelId="{72810D3E-3B05-4539-A811-73DD5690D189}" type="presParOf" srcId="{F8F059DA-C365-4514-9306-083425CA9BB1}" destId="{599C2EC6-3D75-4679-935C-BEE1B25544AC}" srcOrd="1" destOrd="0" presId="urn:microsoft.com/office/officeart/2005/8/layout/pyramid1"/>
    <dgm:cxn modelId="{BB53DC6D-8EC2-4EF1-9663-E2A014C6CEDE}" type="presParOf" srcId="{C97FDDF2-8BA5-435F-9020-13B93058E244}" destId="{354168DF-35C5-4AB0-AECE-ED4B188F9B24}" srcOrd="3" destOrd="0" presId="urn:microsoft.com/office/officeart/2005/8/layout/pyramid1"/>
    <dgm:cxn modelId="{C20F9E90-DBCC-44CE-8191-DB641F55C24A}" type="presParOf" srcId="{354168DF-35C5-4AB0-AECE-ED4B188F9B24}" destId="{B15F88C2-9AA5-49F7-A4AE-1F48A6E75E25}" srcOrd="0" destOrd="0" presId="urn:microsoft.com/office/officeart/2005/8/layout/pyramid1"/>
    <dgm:cxn modelId="{51E22CA6-F3D8-455D-8248-5514D9E0BDCF}" type="presParOf" srcId="{354168DF-35C5-4AB0-AECE-ED4B188F9B24}" destId="{CB6C0D9D-26CE-4CC0-B785-FDDF6AB55169}" srcOrd="1" destOrd="0" presId="urn:microsoft.com/office/officeart/2005/8/layout/pyramid1"/>
    <dgm:cxn modelId="{CB95D5E3-BB84-4B5D-A8D8-0AE92417154C}" type="presParOf" srcId="{C97FDDF2-8BA5-435F-9020-13B93058E244}" destId="{B6318204-A454-46AC-B1AF-2B2416E8E10F}" srcOrd="4" destOrd="0" presId="urn:microsoft.com/office/officeart/2005/8/layout/pyramid1"/>
    <dgm:cxn modelId="{47FF8013-A34B-4ABF-BFF0-DC317BE832B0}" type="presParOf" srcId="{B6318204-A454-46AC-B1AF-2B2416E8E10F}" destId="{832E4746-38E2-4DE3-B2A3-276DA6DB7DA5}" srcOrd="0" destOrd="0" presId="urn:microsoft.com/office/officeart/2005/8/layout/pyramid1"/>
    <dgm:cxn modelId="{E441D786-293D-44D1-909A-0C6CBF9F2B74}" type="presParOf" srcId="{B6318204-A454-46AC-B1AF-2B2416E8E10F}" destId="{DBD9D9A4-EDCE-4223-A3CC-A6E467A31528}" srcOrd="1" destOrd="0" presId="urn:microsoft.com/office/officeart/2005/8/layout/pyramid1"/>
    <dgm:cxn modelId="{C944B135-2DD7-444C-A726-420CA3045175}" type="presParOf" srcId="{C97FDDF2-8BA5-435F-9020-13B93058E244}" destId="{948CB635-61BA-4B4D-A764-141B59FAA6FD}" srcOrd="5" destOrd="0" presId="urn:microsoft.com/office/officeart/2005/8/layout/pyramid1"/>
    <dgm:cxn modelId="{1182144D-8D97-4E28-B420-D4F374BF45C1}" type="presParOf" srcId="{948CB635-61BA-4B4D-A764-141B59FAA6FD}" destId="{FA5108CF-BD99-46A3-BD92-7F71E65BBA88}" srcOrd="0" destOrd="0" presId="urn:microsoft.com/office/officeart/2005/8/layout/pyramid1"/>
    <dgm:cxn modelId="{70430842-3D8E-4033-926C-EE8B40D106C1}" type="presParOf" srcId="{948CB635-61BA-4B4D-A764-141B59FAA6FD}" destId="{5C2A459C-19F6-4F40-B2C2-6B5A32A76C3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E3D83-806B-44D1-884E-25082EC044EC}">
      <dsp:nvSpPr>
        <dsp:cNvPr id="0" name=""/>
        <dsp:cNvSpPr/>
      </dsp:nvSpPr>
      <dsp:spPr>
        <a:xfrm>
          <a:off x="1901072" y="0"/>
          <a:ext cx="760428" cy="896496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FF0000"/>
              </a:solidFill>
            </a:rPr>
            <a:t>Landfill</a:t>
          </a:r>
          <a:endParaRPr lang="en-US" sz="1900" kern="1200" dirty="0">
            <a:solidFill>
              <a:srgbClr val="FF0000"/>
            </a:solidFill>
          </a:endParaRPr>
        </a:p>
      </dsp:txBody>
      <dsp:txXfrm>
        <a:off x="1901072" y="0"/>
        <a:ext cx="760428" cy="896496"/>
      </dsp:txXfrm>
    </dsp:sp>
    <dsp:sp modelId="{9C1E57A4-0365-4113-938A-80F7A42A3A72}">
      <dsp:nvSpPr>
        <dsp:cNvPr id="0" name=""/>
        <dsp:cNvSpPr/>
      </dsp:nvSpPr>
      <dsp:spPr>
        <a:xfrm>
          <a:off x="1520858" y="896496"/>
          <a:ext cx="1520857" cy="896496"/>
        </a:xfrm>
        <a:prstGeom prst="trapezoid">
          <a:avLst>
            <a:gd name="adj" fmla="val 424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Recovery</a:t>
          </a:r>
          <a:endParaRPr lang="en-US" sz="1900" kern="1200" dirty="0"/>
        </a:p>
      </dsp:txBody>
      <dsp:txXfrm>
        <a:off x="1787008" y="896496"/>
        <a:ext cx="988557" cy="896496"/>
      </dsp:txXfrm>
    </dsp:sp>
    <dsp:sp modelId="{1F0A8457-3023-4685-8E6F-5F3FB590AEDA}">
      <dsp:nvSpPr>
        <dsp:cNvPr id="0" name=""/>
        <dsp:cNvSpPr/>
      </dsp:nvSpPr>
      <dsp:spPr>
        <a:xfrm>
          <a:off x="1140643" y="1792993"/>
          <a:ext cx="2281287" cy="896496"/>
        </a:xfrm>
        <a:prstGeom prst="trapezoid">
          <a:avLst>
            <a:gd name="adj" fmla="val 424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Recycling</a:t>
          </a:r>
          <a:endParaRPr lang="en-US" sz="1900" kern="1200" dirty="0"/>
        </a:p>
      </dsp:txBody>
      <dsp:txXfrm>
        <a:off x="1539868" y="1792993"/>
        <a:ext cx="1482836" cy="896496"/>
      </dsp:txXfrm>
    </dsp:sp>
    <dsp:sp modelId="{B15F88C2-9AA5-49F7-A4AE-1F48A6E75E25}">
      <dsp:nvSpPr>
        <dsp:cNvPr id="0" name=""/>
        <dsp:cNvSpPr/>
      </dsp:nvSpPr>
      <dsp:spPr>
        <a:xfrm>
          <a:off x="760429" y="2689490"/>
          <a:ext cx="3041715" cy="896496"/>
        </a:xfrm>
        <a:prstGeom prst="trapezoid">
          <a:avLst>
            <a:gd name="adj" fmla="val 424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Reuse</a:t>
          </a:r>
          <a:endParaRPr lang="en-US" sz="1900" kern="1200" dirty="0"/>
        </a:p>
      </dsp:txBody>
      <dsp:txXfrm>
        <a:off x="1292729" y="2689490"/>
        <a:ext cx="1977115" cy="896496"/>
      </dsp:txXfrm>
    </dsp:sp>
    <dsp:sp modelId="{832E4746-38E2-4DE3-B2A3-276DA6DB7DA5}">
      <dsp:nvSpPr>
        <dsp:cNvPr id="0" name=""/>
        <dsp:cNvSpPr/>
      </dsp:nvSpPr>
      <dsp:spPr>
        <a:xfrm>
          <a:off x="380214" y="3585987"/>
          <a:ext cx="3802145" cy="896496"/>
        </a:xfrm>
        <a:prstGeom prst="trapezoid">
          <a:avLst>
            <a:gd name="adj" fmla="val 424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Reduction</a:t>
          </a:r>
          <a:endParaRPr lang="en-US" sz="1900" kern="1200" dirty="0"/>
        </a:p>
      </dsp:txBody>
      <dsp:txXfrm>
        <a:off x="1045589" y="3585987"/>
        <a:ext cx="2471394" cy="896496"/>
      </dsp:txXfrm>
    </dsp:sp>
    <dsp:sp modelId="{FA5108CF-BD99-46A3-BD92-7F71E65BBA88}">
      <dsp:nvSpPr>
        <dsp:cNvPr id="0" name=""/>
        <dsp:cNvSpPr/>
      </dsp:nvSpPr>
      <dsp:spPr>
        <a:xfrm>
          <a:off x="0" y="4482484"/>
          <a:ext cx="4562573" cy="896496"/>
        </a:xfrm>
        <a:prstGeom prst="trapezoid">
          <a:avLst>
            <a:gd name="adj" fmla="val 4241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Prevention</a:t>
          </a:r>
          <a:endParaRPr lang="en-US" sz="1900" kern="1200" dirty="0"/>
        </a:p>
      </dsp:txBody>
      <dsp:txXfrm>
        <a:off x="798450" y="4482484"/>
        <a:ext cx="2965673" cy="896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D7DD7C84-239B-418A-B9CA-79E3A06B92CE}" type="datetimeFigureOut">
              <a:rPr lang="en-US" smtClean="0"/>
              <a:t>08-Jan-20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36EDB8E7-9202-4E8C-BD65-FB30B3BAA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72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7D61E735-A32E-41AD-B3A7-0D9173F87590}" type="datetimeFigureOut">
              <a:rPr lang="en-US" smtClean="0"/>
              <a:t>08-Jan-20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63638"/>
            <a:ext cx="5583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80004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935AF2F-51A8-43D7-B409-76DC6E9A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2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5AF2F-51A8-43D7-B409-76DC6E9AE0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24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D41FA-0435-4320-A468-013E178A8D2D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65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15CA6-BB26-402B-AD4B-B93298368345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7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12A6-638B-4C4A-A5EB-40737F04BA02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8247-ACC9-4F81-BAB3-14C0808C8B5F}" type="datetime1">
              <a:rPr lang="en-US" smtClean="0"/>
              <a:t>08-Jan-20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23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CF5A-1F2A-491E-86B5-C9F37AE26DEA}" type="datetime1">
              <a:rPr lang="en-US" smtClean="0"/>
              <a:t>08-Jan-20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0094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5017-33E2-44D8-8036-6AF5575D245D}" type="datetime1">
              <a:rPr lang="en-US" smtClean="0"/>
              <a:t>08-Jan-20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0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55ED-6AC5-4B7E-8D32-EDDFB6D317DD}" type="datetime1">
              <a:rPr lang="en-US" smtClean="0"/>
              <a:t>08-Jan-20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526054E-F075-4D2B-9403-0F83B44781F0}" type="datetime1">
              <a:rPr lang="en-US" smtClean="0"/>
              <a:t>08-Jan-20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678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F928-D944-4176-AB19-8B69E66BD612}" type="datetime1">
              <a:rPr lang="en-US" smtClean="0"/>
              <a:t>08-Jan-20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3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63BC4-B2FE-46AA-8794-C396822F6D90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76D2-83CA-4270-A982-E9D10E757535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3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0BCEC30-38AE-475F-827E-8AC00F428030}" type="datetime1">
              <a:rPr lang="en-US" smtClean="0"/>
              <a:t>08-Jan-20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26878A5-F581-4366-A526-4FC5729B67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77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7027" y="669833"/>
            <a:ext cx="10515600" cy="203566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Championing Smart and Sustainable Solid Waste Management in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MMR</a:t>
            </a:r>
            <a:b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Landfill </a:t>
            </a:r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Waste </a:t>
            </a:r>
            <a:r>
              <a:rPr lang="en-US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ollution </a:t>
            </a:r>
            <a:r>
              <a:rPr lang="en-US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US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309078" y="4929094"/>
            <a:ext cx="542697" cy="279400"/>
          </a:xfrm>
        </p:spPr>
        <p:txBody>
          <a:bodyPr/>
          <a:lstStyle/>
          <a:p>
            <a:fld id="{026878A5-F581-4366-A526-4FC5729B678C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2088" y="3676240"/>
            <a:ext cx="9509687" cy="194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278170" y="582137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09.01.2020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98243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Impacts of landfills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845734"/>
            <a:ext cx="7188200" cy="4440766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1. Air Pollution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 smtClean="0"/>
              <a:t>Decomposition of household solid waste releases methane gas. As a potent greenhouse gas, methane traps up to 20 times more heat in the atmosphere compared with carbon dioxide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 smtClean="0"/>
              <a:t>Air </a:t>
            </a:r>
            <a:r>
              <a:rPr lang="en-US" sz="2400" dirty="0"/>
              <a:t>surrounding landfill sites smells unpleasant, due to the decaying organic waste</a:t>
            </a:r>
            <a:r>
              <a:rPr lang="en-US" sz="2400" dirty="0" smtClean="0"/>
              <a:t>.</a:t>
            </a:r>
          </a:p>
          <a:p>
            <a:pPr marL="406400" indent="-406400">
              <a:buNone/>
            </a:pPr>
            <a:r>
              <a:rPr lang="en-US" sz="2400" b="1" dirty="0" smtClean="0"/>
              <a:t>2. Biodiversity </a:t>
            </a:r>
            <a:r>
              <a:rPr lang="en-US" sz="2400" b="1" dirty="0"/>
              <a:t>Impacts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 smtClean="0"/>
              <a:t>Local species of animals, </a:t>
            </a:r>
            <a:r>
              <a:rPr lang="en-US" sz="2400" dirty="0"/>
              <a:t>with </a:t>
            </a:r>
            <a:r>
              <a:rPr lang="en-US" sz="2400" dirty="0" smtClean="0"/>
              <a:t>mammals </a:t>
            </a:r>
            <a:r>
              <a:rPr lang="en-US" sz="2400" dirty="0"/>
              <a:t>and birds </a:t>
            </a:r>
            <a:r>
              <a:rPr lang="en-US" sz="2400" dirty="0" smtClean="0"/>
              <a:t>replaced </a:t>
            </a:r>
            <a:r>
              <a:rPr lang="en-US" sz="2400" dirty="0"/>
              <a:t>by species that feed on </a:t>
            </a:r>
            <a:r>
              <a:rPr lang="en-US" sz="2400" dirty="0" smtClean="0"/>
              <a:t>refuse- rats &amp; crows.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 smtClean="0"/>
              <a:t>Local plant species affected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2" descr="Image result for landfi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327" y="2329864"/>
            <a:ext cx="4240261" cy="282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26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Impacts of landfills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100" y="1845734"/>
            <a:ext cx="10960100" cy="44915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3. Groundwater Pollution</a:t>
            </a:r>
          </a:p>
          <a:p>
            <a:pPr marL="520700" indent="-520700">
              <a:buFont typeface="Arial" panose="020B0604020202020204" pitchFamily="34" charset="0"/>
              <a:buChar char="•"/>
            </a:pPr>
            <a:r>
              <a:rPr lang="en-US" sz="2800" dirty="0"/>
              <a:t>As rain falls on landfill sites, organic and inorganic constituents dissolve, forming highly toxic chemicals leaching into groundwater. </a:t>
            </a:r>
            <a:endParaRPr lang="en-US" sz="2800" dirty="0" smtClean="0"/>
          </a:p>
          <a:p>
            <a:pPr marL="520700" indent="-520700">
              <a:buFont typeface="Arial" panose="020B0604020202020204" pitchFamily="34" charset="0"/>
              <a:buChar char="•"/>
            </a:pPr>
            <a:r>
              <a:rPr lang="en-US" sz="2800" dirty="0" smtClean="0"/>
              <a:t>Water </a:t>
            </a:r>
            <a:r>
              <a:rPr lang="en-US" sz="2800" dirty="0"/>
              <a:t>that rinses through these chemicals collects at the base of the landfill and usually contains high levels of toxic metals, ammonia, toxic organic compounds and pathogens. </a:t>
            </a:r>
            <a:endParaRPr lang="en-US" sz="2800" dirty="0" smtClean="0"/>
          </a:p>
          <a:p>
            <a:pPr marL="520700" indent="-520700">
              <a:buFont typeface="Arial" panose="020B0604020202020204" pitchFamily="34" charset="0"/>
              <a:buChar char="•"/>
            </a:pPr>
            <a:r>
              <a:rPr lang="en-US" sz="2800" dirty="0" smtClean="0"/>
              <a:t>This </a:t>
            </a:r>
            <a:r>
              <a:rPr lang="en-US" sz="2800" dirty="0"/>
              <a:t>can result in serious contamination of the local groundwater. Even more dangers, this mixture usually creates a high biological oxygen demand, meaning it can quickly de-oxygenate water.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33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Impacts of landfills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4. Soil </a:t>
            </a:r>
            <a:r>
              <a:rPr lang="en-US" sz="2400" b="1" dirty="0"/>
              <a:t>Fertility Effects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 smtClean="0"/>
              <a:t>Mixture </a:t>
            </a:r>
            <a:r>
              <a:rPr lang="en-US" sz="2400" dirty="0"/>
              <a:t>of toxic substances and decaying organic material can impact the soil quality of the areas surrounding a landfill site. 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/>
              <a:t>This can compound the effects on biodiversity as local vegetation may cease to grow and be permanently altered.</a:t>
            </a:r>
          </a:p>
          <a:p>
            <a:pPr marL="406400" indent="-406400">
              <a:buNone/>
            </a:pPr>
            <a:r>
              <a:rPr lang="en-US" sz="2400" b="1" dirty="0"/>
              <a:t>5. Visual and Health Impacts</a:t>
            </a:r>
          </a:p>
          <a:p>
            <a:pPr marL="406400" indent="-406400">
              <a:buFont typeface="Arial" panose="020B0604020202020204" pitchFamily="34" charset="0"/>
              <a:buChar char="•"/>
            </a:pPr>
            <a:r>
              <a:rPr lang="en-US" sz="2400" dirty="0"/>
              <a:t>Impact on natural landscape: they stink, they are trashy looking and a become a bacteria breeding ground. The smell, traffic, noise and vermin that accompany landfills can lower house prices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3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Acts / Rules related with Waste Management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097280" y="1820334"/>
            <a:ext cx="10058400" cy="4023360"/>
          </a:xfrm>
        </p:spPr>
        <p:txBody>
          <a:bodyPr>
            <a:noAutofit/>
          </a:bodyPr>
          <a:lstStyle/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Hazardous &amp; Other Wastes (M&amp;TM) Rules, 2016.</a:t>
            </a:r>
          </a:p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Solid Waste Management Rules, 2016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E-Waste (Management) Rules, 2016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The Plastic Waste Management Rules 2016.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Construction and Demolition Waste Management Rules, 2016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490538" algn="just">
              <a:lnSpc>
                <a:spcPct val="2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Bio-Medical Waste Management Rules, 2016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99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Regulations related to waste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Solid waste and plastic waste in India regulated by </a:t>
            </a:r>
            <a:r>
              <a:rPr lang="en-IN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Solid Waste Management Rules, 2016 and Plastic Waste Management Rules, 2016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IN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Responsibilities of each stakeholder such as generator, local bodies, Urban local bodies, plastic producers etc. is well-defined in these rules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IN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Solid waste- Duties </a:t>
            </a:r>
            <a:r>
              <a:rPr lang="en-IN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 being fixed on waste generators to segregate waste at source in three bin system bio degradable, non-bio degradable &amp; domestic hazardous waste</a:t>
            </a:r>
            <a:r>
              <a:rPr lang="en-IN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IN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Plastic waste- Extended Producer Responsibility on the plastic producers/ brand owners for management of </a:t>
            </a:r>
            <a:r>
              <a:rPr lang="en-IN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their plastic waste </a:t>
            </a:r>
            <a:r>
              <a:rPr lang="en-IN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introduced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IN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76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44077" y="2077471"/>
            <a:ext cx="5385015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Waste 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hierarchy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 defined i.e. priority order in which the solid waste is to should be managed such that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prevention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 preferred option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disposal at the landfill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least preferred option</a:t>
            </a:r>
            <a:endParaRPr lang="en-IN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8798" y="751431"/>
            <a:ext cx="8601842" cy="45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IN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Salient Features of Solid Waste Management Rules, 2016:</a:t>
            </a:r>
            <a:endParaRPr lang="en-US" sz="24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46409420"/>
              </p:ext>
            </p:extLst>
          </p:nvPr>
        </p:nvGraphicFramePr>
        <p:xfrm>
          <a:off x="7164371" y="751431"/>
          <a:ext cx="4562574" cy="5378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997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Salient Features of Solid Waste Management Rules, </a:t>
            </a:r>
            <a:r>
              <a:rPr lang="en-IN" sz="3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2016 </a:t>
            </a:r>
            <a:r>
              <a:rPr lang="en-IN" sz="36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wrt</a:t>
            </a:r>
            <a:r>
              <a:rPr lang="en-IN" sz="3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landfilling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4675" indent="-574675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Urban Development Authorities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While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preparing State policy and strategy on solid waste management,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follow waste hierarchy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minimisation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waste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going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landfill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minimise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impact of solid waste on human health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environment;</a:t>
            </a:r>
          </a:p>
          <a:p>
            <a:pPr marL="574675" indent="-574675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Local Authorities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67283" lvl="1" indent="-574675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top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land filling or dumping of mixed waste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after timeline specified for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setting up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operationalization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sanitary landfill is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</a:p>
          <a:p>
            <a:pPr marL="867283" lvl="1" indent="-574675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Allow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non-usable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non-recyclable, non-biodegradable, non-combustible and non-reactive inert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waste and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pre-processing rejects and residues from waste processing facilities to go to sanitary landfill and the sanitary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landfill sites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shall meet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3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Salient Features of Solid Waste Management Rules, 2016 </a:t>
            </a:r>
            <a:r>
              <a:rPr lang="en-IN" sz="3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wrt</a:t>
            </a:r>
            <a:r>
              <a:rPr lang="en-IN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landfilling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32910"/>
          </a:xfrm>
        </p:spPr>
        <p:txBody>
          <a:bodyPr>
            <a:normAutofit/>
          </a:bodyPr>
          <a:lstStyle/>
          <a:p>
            <a:pPr marL="574675" indent="-574675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Rules have specified specifications 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sanitary landfills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Criteria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site selection, facilities at the site, operation of landfills and scientific closure</a:t>
            </a:r>
          </a:p>
          <a:p>
            <a:pPr marL="574675" indent="-574675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riteria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pollution prevention, water quality and ambient air quality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7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Sanitary Landfills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02" y="2095364"/>
            <a:ext cx="5529857" cy="4023360"/>
          </a:xfrm>
        </p:spPr>
        <p:txBody>
          <a:bodyPr>
            <a:norm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Sanitary landfills are sites where waste is isolated from the environment until it is safe.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considered when it has completely degraded biologically, chemically and physically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7013" indent="-227013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Full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 partial hydrogeological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isolation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engineering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preparations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 control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Planned waste emplacement and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covering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 descr="Image result for sanitary landfi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982" y="2180167"/>
            <a:ext cx="5498071" cy="356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76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CPCB guidelines for disposal of Legacy waste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Guidelines published by CPCB in February 2019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Treatment &amp; disposal can be done by-</a:t>
            </a:r>
          </a:p>
          <a:p>
            <a:pPr marL="687896" lvl="1" indent="-395288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Bio-remediation</a:t>
            </a:r>
          </a:p>
          <a:p>
            <a:pPr marL="687896" lvl="1" indent="-395288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Bio-mining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Excavation of old dumped waste and make windrow of legacy waste, thereafter stabilization of waste through bio-remediation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Screening of stabilized waste to recover valuable resources (organic fines, bricks, plastic, metal, cloth etc.)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Costs for operation and maintenance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400-700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 m3 onsite (capital cost extra)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0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204" y="286603"/>
            <a:ext cx="9958476" cy="61456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CPCB guidelines for disposal of Legacy waste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28" y="901168"/>
            <a:ext cx="7861333" cy="496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21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717492" cy="1450757"/>
          </a:xfrm>
        </p:spPr>
        <p:txBody>
          <a:bodyPr/>
          <a:lstStyle/>
          <a:p>
            <a:r>
              <a:rPr lang="en-IN" b="1" spc="-2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Waste Quantification In India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910" y="1831175"/>
            <a:ext cx="4515869" cy="4614051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spc="-2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 </a:t>
            </a:r>
            <a:r>
              <a:rPr lang="en-IN" sz="2400" spc="-2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million tonnes of waste is generated annually in the country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5.6 million tonnes is plastic waste,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0.17 million tonnes is biomedical waste,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hazardous waste generation is 7.90 million tonnes per annum and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lakh tonnes is e-waste.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41" y="1943392"/>
            <a:ext cx="2681671" cy="1865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2070" y="2049115"/>
            <a:ext cx="2460413" cy="1631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41" y="4318505"/>
            <a:ext cx="3028950" cy="1504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853" y="4318505"/>
            <a:ext cx="2684378" cy="150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98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07010" y="286603"/>
            <a:ext cx="11484990" cy="145075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Maharashtra State Solid Waste Management Status</a:t>
            </a:r>
            <a:r>
              <a:rPr lang="en-IN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953287" y="5079138"/>
          <a:ext cx="7543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Waste</a:t>
                      </a:r>
                      <a:r>
                        <a:rPr lang="en-US" baseline="0" dirty="0" smtClean="0"/>
                        <a:t> generated (MT/day)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 Waste Collected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(MT/D)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 Waste Scientifically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Treated (MT/D)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23707.55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23,540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(99%)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12571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(53%)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766"/>
            <a:ext cx="7658101" cy="327946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324627" y="3337089"/>
            <a:ext cx="1172460" cy="117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592375" y="3211128"/>
            <a:ext cx="2640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86.5 lakh tonnes per year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731550" y="5913988"/>
            <a:ext cx="1172460" cy="117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073302" y="5590822"/>
            <a:ext cx="2685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40.6 lakh tonnes per year going to landfill/ dumps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94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Plastic generation in Maharashtra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4488" indent="-344488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Around 4 lakh tonnes/ annum plastic waste generated in Urban Local Bodies (ULBs) of Maharashtra</a:t>
            </a:r>
          </a:p>
          <a:p>
            <a:pPr marL="344488" indent="-344488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Out of this almost 88% plastic waste is collected, whereas 55% is channelized for recycling/use</a:t>
            </a:r>
          </a:p>
          <a:p>
            <a:pPr marL="344488" indent="-344488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Currently, Maharashtra has </a:t>
            </a:r>
            <a:r>
              <a:rPr lang="en-US" sz="2800" dirty="0" smtClean="0">
                <a:solidFill>
                  <a:schemeClr val="tx1"/>
                </a:solidFill>
              </a:rPr>
              <a:t>around 165 consent granted recyclers (capacity= 4.43 lakh TPA), out of which 31 recyclers (capacity= 1,23,338 TPA) have obtained registration under PWM Rules 2016 from MPCB.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52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4893" y="685800"/>
            <a:ext cx="8284234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Composition (%w/w) of MSW in India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6610" y="2057400"/>
            <a:ext cx="6400800" cy="2895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Bioderadables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40-45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, card boards etc.		8-11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Plastics/rubber			5-7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Metals 				Around 1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Glass				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0.8-0.9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Rags				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around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</a:p>
          <a:p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15-20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61582" y="5073767"/>
            <a:ext cx="7651630" cy="57653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IN" sz="2400" b="1" dirty="0"/>
              <a:t>This shows substantial variation season and location wise</a:t>
            </a:r>
          </a:p>
        </p:txBody>
      </p:sp>
      <p:sp>
        <p:nvSpPr>
          <p:cNvPr id="9" name="Rectangle 8"/>
          <p:cNvSpPr/>
          <p:nvPr/>
        </p:nvSpPr>
        <p:spPr>
          <a:xfrm>
            <a:off x="1785668" y="1257300"/>
            <a:ext cx="8203459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Moisture content may vary from 30  to 70 depending on season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72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76263"/>
            <a:ext cx="5029200" cy="5318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3200" b="1" dirty="0">
                <a:solidFill>
                  <a:schemeClr val="tx1"/>
                </a:solidFill>
              </a:rPr>
              <a:t>MSW Treatment Options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05000" y="1898073"/>
            <a:ext cx="19812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b="1" dirty="0"/>
              <a:t>Organic</a:t>
            </a:r>
          </a:p>
          <a:p>
            <a:pPr algn="ctr"/>
            <a:r>
              <a:rPr lang="en-IN" b="1" dirty="0"/>
              <a:t>Bio-degradable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52600" y="3962400"/>
            <a:ext cx="2286000" cy="2743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b="1" dirty="0"/>
              <a:t>Bio-chemical Route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Composting</a:t>
            </a:r>
          </a:p>
          <a:p>
            <a:pPr lvl="1">
              <a:buFont typeface="Arial" pitchFamily="34" charset="0"/>
              <a:buChar char="•"/>
            </a:pPr>
            <a:r>
              <a:rPr lang="en-IN" dirty="0" err="1"/>
              <a:t>Vermi</a:t>
            </a:r>
            <a:endParaRPr lang="en-IN" dirty="0"/>
          </a:p>
          <a:p>
            <a:pPr lvl="1">
              <a:buFont typeface="Arial" pitchFamily="34" charset="0"/>
              <a:buChar char="•"/>
            </a:pPr>
            <a:r>
              <a:rPr lang="en-IN" dirty="0"/>
              <a:t>Windrow</a:t>
            </a:r>
          </a:p>
          <a:p>
            <a:pPr lvl="1">
              <a:buFont typeface="Arial" pitchFamily="34" charset="0"/>
              <a:buChar char="•"/>
            </a:pPr>
            <a:r>
              <a:rPr lang="en-IN" dirty="0"/>
              <a:t>in-vessel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Bio-</a:t>
            </a:r>
            <a:r>
              <a:rPr lang="en-IN" dirty="0" err="1"/>
              <a:t>methanation</a:t>
            </a:r>
            <a:endParaRPr lang="en-IN" dirty="0"/>
          </a:p>
          <a:p>
            <a:endParaRPr lang="en-IN" dirty="0"/>
          </a:p>
          <a:p>
            <a:r>
              <a:rPr lang="en-IN" b="1" dirty="0"/>
              <a:t>Energy and Resource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86600" y="1905000"/>
            <a:ext cx="15621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/>
              <a:t>Recyclables</a:t>
            </a:r>
          </a:p>
          <a:p>
            <a:pPr algn="ctr"/>
            <a:r>
              <a:rPr lang="en-IN" b="1" dirty="0"/>
              <a:t>Including C&amp;D waste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57700" y="1905000"/>
            <a:ext cx="2362200" cy="10113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b="1" dirty="0"/>
              <a:t>Organic</a:t>
            </a:r>
          </a:p>
          <a:p>
            <a:pPr algn="ctr"/>
            <a:r>
              <a:rPr lang="en-IN" b="1" dirty="0"/>
              <a:t>Non-Bio-degradable</a:t>
            </a:r>
          </a:p>
          <a:p>
            <a:pPr algn="ctr"/>
            <a:r>
              <a:rPr lang="en-IN" b="1" dirty="0"/>
              <a:t>(Combustibles)</a:t>
            </a:r>
          </a:p>
          <a:p>
            <a:pPr algn="ctr"/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4343400" y="3962400"/>
            <a:ext cx="2590800" cy="2667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IN" b="1" dirty="0"/>
              <a:t>Thermal Route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incineration</a:t>
            </a:r>
          </a:p>
          <a:p>
            <a:pPr lvl="1">
              <a:buFont typeface="Arial" pitchFamily="34" charset="0"/>
              <a:buChar char="•"/>
            </a:pPr>
            <a:r>
              <a:rPr lang="en-IN" dirty="0"/>
              <a:t>Mass Burning</a:t>
            </a:r>
          </a:p>
          <a:p>
            <a:pPr lvl="1">
              <a:buFont typeface="Arial" pitchFamily="34" charset="0"/>
              <a:buChar char="•"/>
            </a:pPr>
            <a:r>
              <a:rPr lang="en-IN" dirty="0"/>
              <a:t>RDF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Pyrolysis ( R &amp; D stage)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Gasification ( Not commercialized)</a:t>
            </a:r>
          </a:p>
          <a:p>
            <a:pPr algn="ctr"/>
            <a:r>
              <a:rPr lang="en-IN" b="1" dirty="0"/>
              <a:t>Energy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3577" y="3962400"/>
            <a:ext cx="10668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Reuse/ Recycle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11460" y="1343891"/>
            <a:ext cx="1981200" cy="457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dirty="0"/>
              <a:t>MSW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30591" y="4114800"/>
            <a:ext cx="10668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Sanitary Landfill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971800" y="2971800"/>
            <a:ext cx="3810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13"/>
          <p:cNvSpPr/>
          <p:nvPr/>
        </p:nvSpPr>
        <p:spPr>
          <a:xfrm>
            <a:off x="5448300" y="3124200"/>
            <a:ext cx="381000" cy="794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ight Arrow 14"/>
          <p:cNvSpPr/>
          <p:nvPr/>
        </p:nvSpPr>
        <p:spPr>
          <a:xfrm>
            <a:off x="3276600" y="3352800"/>
            <a:ext cx="1828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Down Arrow 15"/>
          <p:cNvSpPr/>
          <p:nvPr/>
        </p:nvSpPr>
        <p:spPr>
          <a:xfrm>
            <a:off x="5029200" y="34290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Down Arrow 16"/>
          <p:cNvSpPr/>
          <p:nvPr/>
        </p:nvSpPr>
        <p:spPr>
          <a:xfrm>
            <a:off x="7836477" y="2971800"/>
            <a:ext cx="381000" cy="826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ounded Rectangle 18"/>
          <p:cNvSpPr/>
          <p:nvPr/>
        </p:nvSpPr>
        <p:spPr>
          <a:xfrm>
            <a:off x="8783782" y="2078182"/>
            <a:ext cx="15621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 err="1"/>
              <a:t>Inerts</a:t>
            </a:r>
            <a:endParaRPr lang="en-IN" b="1" dirty="0"/>
          </a:p>
        </p:txBody>
      </p:sp>
      <p:sp>
        <p:nvSpPr>
          <p:cNvPr id="20" name="Down Arrow 19"/>
          <p:cNvSpPr/>
          <p:nvPr/>
        </p:nvSpPr>
        <p:spPr>
          <a:xfrm>
            <a:off x="9552709" y="3054096"/>
            <a:ext cx="381000" cy="826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10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04522" y="711231"/>
            <a:ext cx="10429592" cy="792163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Technology- Indian 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Capacity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517482"/>
              </p:ext>
            </p:extLst>
          </p:nvPr>
        </p:nvGraphicFramePr>
        <p:xfrm>
          <a:off x="923026" y="1961071"/>
          <a:ext cx="10506974" cy="3942272"/>
        </p:xfrm>
        <a:graphic>
          <a:graphicData uri="http://schemas.openxmlformats.org/drawingml/2006/table">
            <a:tbl>
              <a:tblPr/>
              <a:tblGrid>
                <a:gridCol w="1016002"/>
                <a:gridCol w="1911376"/>
                <a:gridCol w="1739513"/>
                <a:gridCol w="2674189"/>
                <a:gridCol w="3165894"/>
              </a:tblGrid>
              <a:tr h="437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 err="1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S.No</a:t>
                      </a: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Technology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Suitable scale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Advantages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limitations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Composting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Up to </a:t>
                      </a:r>
                      <a:r>
                        <a:rPr lang="en-IN" sz="2000" b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300 </a:t>
                      </a: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Simplicity, capital cost, product value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Large processing times and space, local utility of the product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Bio-</a:t>
                      </a:r>
                      <a:r>
                        <a:rPr lang="en-IN" sz="2000" b="0" dirty="0" err="1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methanation</a:t>
                      </a:r>
                      <a:endParaRPr lang="en-IN" sz="2000" b="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Less than </a:t>
                      </a:r>
                      <a:r>
                        <a:rPr lang="en-IN" sz="2000" b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Biogas, and manure, smaller size, energy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Complex, sensitive, capital intensive, scale up problems, biogas purification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5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Incineration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Minimum 300 TPD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Small size, matured design and engineering, energy, complete solution, easy scale up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Complex, capital intensive, Ash utilization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24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of MMR in Maharashtra’s MSW &amp; Plastic waste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707" y="1845734"/>
            <a:ext cx="10058400" cy="4023360"/>
          </a:xfrm>
        </p:spPr>
        <p:txBody>
          <a:bodyPr>
            <a:normAutofit/>
          </a:bodyPr>
          <a:lstStyle/>
          <a:p>
            <a:pPr marL="282575" indent="-282575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MPCB regions namely Kalyan, Mumbai,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Navi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Mumbai, Raigad, Thane under MMR region</a:t>
            </a:r>
          </a:p>
          <a:p>
            <a:pPr marL="282575" indent="-282575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MMR region has 40% population of Urban Local Bodies in Maharashtra. </a:t>
            </a:r>
          </a:p>
          <a:p>
            <a:pPr marL="282575" indent="-282575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But, it contributes to around 53% in MSW generation </a:t>
            </a:r>
          </a:p>
          <a:p>
            <a:pPr marL="282575" indent="-282575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Additionally, MMR contributes to 58% of plastic waste generation, but lags behind in collection (44% share) and recycling (49% share) 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95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227495"/>
              </p:ext>
            </p:extLst>
          </p:nvPr>
        </p:nvGraphicFramePr>
        <p:xfrm>
          <a:off x="255992" y="1303726"/>
          <a:ext cx="5048250" cy="4246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260165"/>
              </p:ext>
            </p:extLst>
          </p:nvPr>
        </p:nvGraphicFramePr>
        <p:xfrm>
          <a:off x="5827444" y="1181179"/>
          <a:ext cx="5814371" cy="4246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723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"/>
          <a:stretch>
            <a:fillRect/>
          </a:stretch>
        </p:blipFill>
        <p:spPr bwMode="auto">
          <a:xfrm>
            <a:off x="421223" y="1960311"/>
            <a:ext cx="5436369" cy="297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Chart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2"/>
          <a:stretch>
            <a:fillRect/>
          </a:stretch>
        </p:blipFill>
        <p:spPr bwMode="auto">
          <a:xfrm>
            <a:off x="6349654" y="1960311"/>
            <a:ext cx="53467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40" y="96480"/>
            <a:ext cx="10058400" cy="1450757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Solid waste generation and treatment in 2018</a:t>
            </a:r>
            <a:endParaRPr lang="en-US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87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Waste segregation &amp; Legacy waste in MMR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050753"/>
              </p:ext>
            </p:extLst>
          </p:nvPr>
        </p:nvGraphicFramePr>
        <p:xfrm>
          <a:off x="621029" y="1955795"/>
          <a:ext cx="11010901" cy="4373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2282"/>
                <a:gridCol w="2175119"/>
                <a:gridCol w="2286343"/>
                <a:gridCol w="1587157"/>
              </a:tblGrid>
              <a:tr h="43760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Details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>
                          <a:effectLst/>
                        </a:rPr>
                        <a:t>Districts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76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Mumbai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Thane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Raigad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Total solid waste Generation (MT/day)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</a:rPr>
                        <a:t>6500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3869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548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Qty. of Dry Waste segregated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140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1415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220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Qty. of Wet Waste segregated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5200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322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Qty. of C&amp;D Waste segregated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800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289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6898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err="1">
                          <a:effectLst/>
                        </a:rPr>
                        <a:t>Qty</a:t>
                      </a:r>
                      <a:r>
                        <a:rPr lang="en-US" sz="2400" b="1" u="none" strike="noStrike" dirty="0">
                          <a:effectLst/>
                        </a:rPr>
                        <a:t> stored in dumpsites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70 Lakh MT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263076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>
                          <a:effectLst/>
                        </a:rPr>
                        <a:t>27176</a:t>
                      </a:r>
                      <a:r>
                        <a:rPr lang="en-US" sz="2400" b="1" u="none" strike="noStrike" baseline="0" dirty="0" smtClean="0">
                          <a:effectLst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No of Old dump sites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1 (</a:t>
                      </a:r>
                      <a:r>
                        <a:rPr lang="en-US" sz="2400" b="1" u="none" strike="noStrike" dirty="0" err="1">
                          <a:effectLst/>
                        </a:rPr>
                        <a:t>Mulund</a:t>
                      </a:r>
                      <a:r>
                        <a:rPr lang="en-US" sz="2400" b="1" u="none" strike="noStrike" dirty="0"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760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Sanitary landfills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en-US" sz="24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0" dirty="0" smtClean="0"/>
                        <a:t>K</a:t>
                      </a:r>
                      <a:r>
                        <a:rPr lang="en-US" sz="2400" dirty="0" smtClean="0"/>
                        <a:t>anjurmarg,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>
                          <a:sym typeface="Wingdings" panose="05000000000000000000" pitchFamily="2" charset="2"/>
                        </a:rPr>
                        <a:t>300 Ton/day)</a:t>
                      </a:r>
                      <a:endParaRPr lang="en-US" sz="2400" dirty="0" smtClean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059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defRPr/>
            </a:pP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Municipal Solid Waste Management</a:t>
            </a:r>
            <a:br>
              <a:rPr lang="en-US" sz="24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2">
                  <a:satMod val="13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625475" indent="-3365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Absence of Segregation of Waste at Source.</a:t>
            </a:r>
          </a:p>
          <a:p>
            <a:pPr marL="625475" indent="-3365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Funds with ULBs for Waste Management </a:t>
            </a:r>
          </a:p>
          <a:p>
            <a:pPr marL="625475" indent="-3365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Funds are not Utilized in Efficient Manner.</a:t>
            </a:r>
          </a:p>
          <a:p>
            <a:pPr marL="625475" indent="-3365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Technical Expertise and Appropriate Institutional Arrangement.</a:t>
            </a:r>
          </a:p>
          <a:p>
            <a:pPr marL="625475" indent="-3365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Serious Efforts of ULBs to Introduce Proper Collection, Segregation, Transportation and Treatment / Disposal Systems Perhaps because of incurring Expenses in O&amp;M.</a:t>
            </a:r>
          </a:p>
          <a:p>
            <a:pPr marL="625475" indent="-336550">
              <a:spcBef>
                <a:spcPts val="725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Unwillingness of ULBs to Charge SWM Charges.</a:t>
            </a:r>
          </a:p>
          <a:p>
            <a:pPr marL="625475" indent="-336550">
              <a:spcBef>
                <a:spcPts val="725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Indifference of Citizens towards Waste Management due to Lack of Awareness.</a:t>
            </a:r>
          </a:p>
          <a:p>
            <a:pPr marL="625475" indent="-336550">
              <a:spcBef>
                <a:spcPts val="725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Lack of Community Participation towards Waste Management and  Hygienic Conditions</a:t>
            </a:r>
          </a:p>
          <a:p>
            <a:pPr marL="625475" indent="-336550">
              <a:spcBef>
                <a:spcPts val="725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Lack of Proper Planning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ADA577-7844-4C57-9458-1BD9A4D027B5}" type="slidenum"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23</a:t>
            </a:fld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54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88521" y="612474"/>
            <a:ext cx="10463841" cy="542601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 algn="just">
              <a:lnSpc>
                <a:spcPct val="150000"/>
              </a:lnSpc>
              <a:spcBef>
                <a:spcPts val="580"/>
              </a:spcBef>
              <a:buSzPct val="85000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1241" y="286602"/>
            <a:ext cx="10058400" cy="1450757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580"/>
              </a:spcBef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Initiatives taken by MPC Board: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982709"/>
            <a:ext cx="10058400" cy="4547288"/>
          </a:xfrm>
        </p:spPr>
        <p:txBody>
          <a:bodyPr>
            <a:normAutofit/>
          </a:bodyPr>
          <a:lstStyle/>
          <a:p>
            <a:pPr marL="398463" indent="-398463" algn="just">
              <a:lnSpc>
                <a:spcPct val="150000"/>
              </a:lnSpc>
              <a:spcBef>
                <a:spcPts val="580"/>
              </a:spcBef>
              <a:buSzPct val="8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Board has issued directions for 25 % budgetary provision for each year for the management of municipal solid waste and management &amp; treatment of sewage, by passing specific Resolution in the General Body and Standing Committee Meeting of such Local Body, in order to sensitize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Corporators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Members of the Local Body.</a:t>
            </a:r>
          </a:p>
          <a:p>
            <a:pPr marL="398463" indent="-398463" algn="just">
              <a:lnSpc>
                <a:spcPct val="150000"/>
              </a:lnSpc>
              <a:spcBef>
                <a:spcPts val="580"/>
              </a:spcBef>
              <a:buSzPct val="8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Accordingly 26 Municipal Corporations out of 26 Municipal Corporations have complied with the directions by submitting resolution passed by the Local Bodies.</a:t>
            </a:r>
          </a:p>
          <a:p>
            <a:pPr marL="398463" indent="-398463" algn="just">
              <a:lnSpc>
                <a:spcPct val="150000"/>
              </a:lnSpc>
              <a:spcBef>
                <a:spcPts val="580"/>
              </a:spcBef>
              <a:buSzPct val="8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Board has also formed a committee for scrutiny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authorisation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the treatment technology prepared by Local Body and also to suggest/guide them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34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Initiatives taken by MPC Board: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7280" y="1836681"/>
            <a:ext cx="10058400" cy="4023360"/>
          </a:xfrm>
        </p:spPr>
        <p:txBody>
          <a:bodyPr/>
          <a:lstStyle/>
          <a:p>
            <a:pPr marL="569913" indent="-569913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Maharashtra Pollution Control Board has decided to provide financial and technical assistance to local bodies for setting up wastewater treatment centers and solid waste management facilities.</a:t>
            </a:r>
          </a:p>
          <a:p>
            <a:pPr marL="569913" indent="-569913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Circular has been issued by the Board to all concerned officers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25.10.2019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69913" indent="-569913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local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required to submit a detailed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report (DPR).</a:t>
            </a:r>
          </a:p>
          <a:p>
            <a:pPr marL="569913" indent="-569913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Assistance of up to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lakh will be provided by the Board to the DDR for making DPR.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44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Initiatives taken by MPC Board: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standard of assistance to local self-government organizations-</a:t>
            </a:r>
          </a:p>
          <a:p>
            <a:pPr lvl="1"/>
            <a:r>
              <a:rPr lang="en-US" sz="2400" dirty="0"/>
              <a:t>A class municipality </a:t>
            </a:r>
            <a:r>
              <a:rPr lang="en-US" sz="2400" dirty="0" smtClean="0"/>
              <a:t>– 2.5 </a:t>
            </a:r>
            <a:r>
              <a:rPr lang="en-US" sz="2400" dirty="0" err="1" smtClean="0"/>
              <a:t>Rs</a:t>
            </a:r>
            <a:r>
              <a:rPr lang="en-US" sz="2400" dirty="0" smtClean="0"/>
              <a:t>. Cr</a:t>
            </a:r>
            <a:endParaRPr lang="en-US" sz="2400" dirty="0"/>
          </a:p>
          <a:p>
            <a:pPr lvl="1"/>
            <a:r>
              <a:rPr lang="en-US" sz="2400" dirty="0"/>
              <a:t>B Class Municipality - </a:t>
            </a:r>
            <a:r>
              <a:rPr lang="en-US" sz="2400" dirty="0" smtClean="0"/>
              <a:t>2.0 </a:t>
            </a:r>
            <a:r>
              <a:rPr lang="en-US" sz="2400" dirty="0" err="1"/>
              <a:t>Rs</a:t>
            </a:r>
            <a:r>
              <a:rPr lang="en-US" sz="2400" dirty="0"/>
              <a:t>. Cr </a:t>
            </a:r>
            <a:endParaRPr lang="en-US" sz="2400" dirty="0" smtClean="0"/>
          </a:p>
          <a:p>
            <a:pPr lvl="1"/>
            <a:r>
              <a:rPr lang="en-US" sz="2400" dirty="0" smtClean="0"/>
              <a:t>A </a:t>
            </a:r>
            <a:r>
              <a:rPr lang="en-US" sz="2400" dirty="0"/>
              <a:t>Class Municipality - </a:t>
            </a:r>
            <a:r>
              <a:rPr lang="en-US" sz="2400" dirty="0" smtClean="0"/>
              <a:t>1.5 </a:t>
            </a:r>
            <a:r>
              <a:rPr lang="en-US" sz="2400" dirty="0" err="1"/>
              <a:t>Rs</a:t>
            </a:r>
            <a:r>
              <a:rPr lang="en-US" sz="2400" dirty="0"/>
              <a:t>. Cr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assistance will be in the form of interest free loan for 3 years and will be provided to the organizations in installments below -</a:t>
            </a:r>
          </a:p>
          <a:p>
            <a:pPr lvl="1"/>
            <a:r>
              <a:rPr lang="en-US" sz="2400" dirty="0" smtClean="0"/>
              <a:t>30% </a:t>
            </a:r>
            <a:r>
              <a:rPr lang="en-US" sz="2400" dirty="0"/>
              <a:t>- After the plan is approved</a:t>
            </a:r>
          </a:p>
          <a:p>
            <a:pPr lvl="1"/>
            <a:r>
              <a:rPr lang="en-US" sz="2400" dirty="0" smtClean="0"/>
              <a:t>30% </a:t>
            </a:r>
            <a:r>
              <a:rPr lang="en-US" sz="2400" dirty="0"/>
              <a:t>- </a:t>
            </a:r>
            <a:r>
              <a:rPr lang="en-US" sz="2400" dirty="0" smtClean="0"/>
              <a:t>50% </a:t>
            </a:r>
            <a:r>
              <a:rPr lang="en-US" sz="2400" dirty="0"/>
              <a:t>of the plan is implemented</a:t>
            </a:r>
          </a:p>
          <a:p>
            <a:pPr lvl="1"/>
            <a:r>
              <a:rPr lang="en-US" sz="2400" dirty="0" smtClean="0"/>
              <a:t>30% </a:t>
            </a:r>
            <a:r>
              <a:rPr lang="en-US" sz="2400" dirty="0"/>
              <a:t>- After the scheme is </a:t>
            </a:r>
            <a:r>
              <a:rPr lang="en-US" sz="2400" dirty="0" smtClean="0"/>
              <a:t>started</a:t>
            </a:r>
          </a:p>
          <a:p>
            <a:pPr lvl="1"/>
            <a:r>
              <a:rPr lang="en-US" sz="2400" dirty="0" smtClean="0"/>
              <a:t>Remaining 10% </a:t>
            </a:r>
            <a:r>
              <a:rPr lang="en-US" sz="2400" dirty="0"/>
              <a:t>- After successful work and maintenance of the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50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Initiatives taken by MPC Board: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DPR prepared for all 384 ULBs by UDD for SWM management and have earmarked 2584 Rs. Cr. on the MPCB directions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Legacy waste which is MSW dumped since last many years </a:t>
            </a:r>
            <a:endParaRPr lang="en-US" sz="2800" dirty="0"/>
          </a:p>
          <a:p>
            <a:pPr marL="754571" lvl="1" indent="-461963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2.38 lakh tons legacy waste is present in Maharashtra</a:t>
            </a:r>
          </a:p>
          <a:p>
            <a:pPr marL="754571" lvl="1" indent="-461963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Mumbai and Pune Regions with highest quantity of legacy waste</a:t>
            </a:r>
          </a:p>
          <a:p>
            <a:pPr marL="754571" lvl="1" indent="-461963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Processing of legacy waste sites has started in Mumbai &amp; Pune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65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847576" y="836023"/>
            <a:ext cx="10515600" cy="321346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Positive Implications of Plastic Rules, 2016 and MH Plastic Notification, 2018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7280" y="1845734"/>
            <a:ext cx="10624820" cy="4023360"/>
          </a:xfrm>
        </p:spPr>
        <p:txBody>
          <a:bodyPr>
            <a:noAutofit/>
          </a:bodyPr>
          <a:lstStyle/>
          <a:p>
            <a:pPr marL="400050" indent="-4000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These 2 regulations have helped to improve plastic waste management in the state, thereby reducing plastic waste going into the land fill sites</a:t>
            </a:r>
          </a:p>
          <a:p>
            <a:pPr marL="400050" indent="-4000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 of now, almost 406 plastic industries have been issued closure directions by MPCB due to non-compliance with 2018 Notification </a:t>
            </a:r>
          </a:p>
          <a:p>
            <a:pPr marL="400050" indent="-4000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Fine of Rs. 6.25 Cr collected in joint action with urban local bodies; banned plastic items of around 1200 tonnes seized from shops &amp; plastic industries</a:t>
            </a:r>
          </a:p>
          <a:p>
            <a:pPr marL="400050" indent="-4000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of the EPR are planned to be implemented through PROs due to lack of experience of plastic industries in plastic waste management</a:t>
            </a:r>
          </a:p>
          <a:p>
            <a:pPr marL="400050" indent="-4000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PRO’s collection centers at different locations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Maharashtra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ea typeface="Arial Unicode MS" panose="020B0604020202020204" pitchFamily="34" charset="-128"/>
              </a:rPr>
              <a:t>Positive Implications (contd</a:t>
            </a:r>
            <a:r>
              <a:rPr lang="en-IN" dirty="0" smtClean="0">
                <a:ea typeface="Arial Unicode MS" panose="020B0604020202020204" pitchFamily="34" charset="-128"/>
              </a:rPr>
              <a:t>.)</a:t>
            </a:r>
            <a:endParaRPr lang="en-US" b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MPCB has conducted physical verification of the collection centers in Mumbai, Pune &amp; Aurangabad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Regular monitoring of collection and disposal mechanism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995066"/>
            <a:ext cx="4505325" cy="3378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3191519"/>
            <a:ext cx="3981450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7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Plastic waste recycling in Maharashtra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47" y="1955669"/>
            <a:ext cx="11041153" cy="4392104"/>
          </a:xfrm>
        </p:spPr>
        <p:txBody>
          <a:bodyPr>
            <a:noAutofit/>
          </a:bodyPr>
          <a:lstStyle/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The plastic recyclers convert the plastic waste into plastic granules or flakes or fuels for further reuse</a:t>
            </a:r>
            <a:r>
              <a:rPr lang="en-US" sz="2800" dirty="0"/>
              <a:t> </a:t>
            </a:r>
            <a:r>
              <a:rPr lang="en-US" sz="2800" dirty="0" smtClean="0"/>
              <a:t>in manufacturing of plastic products 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installed capacity of </a:t>
            </a:r>
            <a:r>
              <a:rPr lang="en-US" sz="2800" dirty="0" smtClean="0"/>
              <a:t>24 </a:t>
            </a:r>
            <a:r>
              <a:rPr lang="en-US" sz="2800" dirty="0"/>
              <a:t>plastic recyclers registered with </a:t>
            </a:r>
            <a:r>
              <a:rPr lang="en-US" sz="2800" dirty="0" smtClean="0"/>
              <a:t>MPCB= 1,16,381 </a:t>
            </a:r>
            <a:r>
              <a:rPr lang="en-US" sz="2800" dirty="0"/>
              <a:t>Tonnes per annum as of September 2019. </a:t>
            </a:r>
            <a:endParaRPr lang="en-US" sz="2800" dirty="0" smtClean="0"/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Recycled </a:t>
            </a:r>
            <a:r>
              <a:rPr lang="en-US" sz="2800" dirty="0"/>
              <a:t>plastic quantity through these recyclers in year FY 2017-18 was 8,850 Tonnes, whereas 27,463 Tonnes were recycled in FY 2018-19</a:t>
            </a:r>
            <a:r>
              <a:rPr lang="en-US" sz="2800" dirty="0" smtClean="0"/>
              <a:t>.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PROs, which are working for EPR implementation of plastic producers, have collected and processed almost 27,000 tonnes of plastic</a:t>
            </a:r>
          </a:p>
          <a:p>
            <a:pPr marL="754571" lvl="1" indent="-461963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13500 tonnes for recycling of plastic</a:t>
            </a:r>
          </a:p>
          <a:p>
            <a:pPr marL="754571" lvl="1" indent="-461963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12400 tonnes as fuel in cement factories.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0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E-Waste Management in Maharashtra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 smtClean="0"/>
              <a:t>Maharashtra generates almost 20% of India’s E-waste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 smtClean="0"/>
              <a:t>Majority is generated in MMR due to higher economic activities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 smtClean="0"/>
              <a:t>E-Waste scenario in FY 2018-19</a:t>
            </a: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E-Waste </a:t>
            </a:r>
            <a:r>
              <a:rPr lang="en-IN" sz="2400" dirty="0" smtClean="0">
                <a:solidFill>
                  <a:schemeClr val="tx1"/>
                </a:solidFill>
              </a:rPr>
              <a:t>Producers- 261</a:t>
            </a:r>
            <a:endParaRPr lang="en-IN" sz="2400" dirty="0">
              <a:solidFill>
                <a:schemeClr val="tx1"/>
              </a:solidFill>
            </a:endParaRP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E-Waste </a:t>
            </a:r>
            <a:r>
              <a:rPr lang="en-IN" sz="2400" dirty="0" smtClean="0">
                <a:solidFill>
                  <a:schemeClr val="tx1"/>
                </a:solidFill>
              </a:rPr>
              <a:t>Recyclers- 7</a:t>
            </a:r>
            <a:endParaRPr lang="en-IN" sz="2400" dirty="0">
              <a:solidFill>
                <a:schemeClr val="tx1"/>
              </a:solidFill>
            </a:endParaRP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Total Capacity allotted to </a:t>
            </a:r>
            <a:r>
              <a:rPr lang="en-IN" sz="2400" dirty="0" smtClean="0">
                <a:solidFill>
                  <a:schemeClr val="tx1"/>
                </a:solidFill>
              </a:rPr>
              <a:t>recyclers- 17400 </a:t>
            </a:r>
            <a:r>
              <a:rPr lang="en-IN" sz="2400" dirty="0">
                <a:solidFill>
                  <a:schemeClr val="tx1"/>
                </a:solidFill>
              </a:rPr>
              <a:t>MT/A</a:t>
            </a: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E-Waste </a:t>
            </a:r>
            <a:r>
              <a:rPr lang="en-IN" sz="2400" dirty="0" smtClean="0">
                <a:solidFill>
                  <a:schemeClr val="tx1"/>
                </a:solidFill>
              </a:rPr>
              <a:t>Recycled- 1995 </a:t>
            </a:r>
            <a:r>
              <a:rPr lang="en-IN" sz="2400" dirty="0">
                <a:solidFill>
                  <a:schemeClr val="tx1"/>
                </a:solidFill>
              </a:rPr>
              <a:t>MT</a:t>
            </a: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E-Waste </a:t>
            </a:r>
            <a:r>
              <a:rPr lang="en-IN" sz="2400" dirty="0" smtClean="0">
                <a:solidFill>
                  <a:schemeClr val="tx1"/>
                </a:solidFill>
              </a:rPr>
              <a:t>Dismantlers- 49</a:t>
            </a:r>
            <a:endParaRPr lang="en-IN" sz="2400" dirty="0">
              <a:solidFill>
                <a:schemeClr val="tx1"/>
              </a:solidFill>
            </a:endParaRP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Total Capacity allotted to </a:t>
            </a:r>
            <a:r>
              <a:rPr lang="en-IN" sz="2400" dirty="0" smtClean="0">
                <a:solidFill>
                  <a:schemeClr val="tx1"/>
                </a:solidFill>
              </a:rPr>
              <a:t>dismantlers- 50520 </a:t>
            </a:r>
            <a:r>
              <a:rPr lang="en-IN" sz="2400" dirty="0">
                <a:solidFill>
                  <a:schemeClr val="tx1"/>
                </a:solidFill>
              </a:rPr>
              <a:t>MT/A</a:t>
            </a:r>
          </a:p>
          <a:p>
            <a:pPr marL="742950" lvl="1" indent="-344488">
              <a:buSzPct val="75000"/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chemeClr val="tx1"/>
                </a:solidFill>
              </a:rPr>
              <a:t>E-Waste </a:t>
            </a:r>
            <a:r>
              <a:rPr lang="en-IN" sz="2400" dirty="0" smtClean="0">
                <a:solidFill>
                  <a:schemeClr val="tx1"/>
                </a:solidFill>
              </a:rPr>
              <a:t>Dismantled- 5036 MT</a:t>
            </a:r>
            <a:endParaRPr lang="en-IN" sz="2800" dirty="0">
              <a:solidFill>
                <a:schemeClr val="tx1"/>
              </a:solidFill>
            </a:endParaRPr>
          </a:p>
          <a:p>
            <a:pPr>
              <a:buSzPct val="75000"/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tx1"/>
              </a:solidFill>
            </a:endParaRPr>
          </a:p>
          <a:p>
            <a:pPr marL="344488" indent="-344488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41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844241" cy="1450757"/>
          </a:xfrm>
        </p:spPr>
        <p:txBody>
          <a:bodyPr/>
          <a:lstStyle/>
          <a:p>
            <a:r>
              <a:rPr lang="en-US" dirty="0" smtClean="0"/>
              <a:t>Bio-medical waste (BMW) in Maharashtra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 smtClean="0"/>
              <a:t>Maharashtra generates almost 71.5 tonnes of BMW/day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/>
              <a:t>Total no. of Health Care Facilities / </a:t>
            </a:r>
            <a:r>
              <a:rPr lang="en-US" sz="2800" dirty="0" smtClean="0"/>
              <a:t>Occupiers= 63,824</a:t>
            </a:r>
            <a:endParaRPr lang="en-US" sz="2800" dirty="0"/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2800" dirty="0"/>
              <a:t>Total No. of </a:t>
            </a:r>
            <a:r>
              <a:rPr lang="en-US" sz="2800" dirty="0" smtClean="0"/>
              <a:t>beds= 2,93,345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IN" sz="2800" dirty="0"/>
              <a:t>Installation of Continuous Online Emission Monitoring System with </a:t>
            </a:r>
            <a:r>
              <a:rPr lang="en-IN" sz="2800" dirty="0" smtClean="0"/>
              <a:t>CBWTF- out of 28, 25 have installed it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IN" sz="2800" dirty="0" smtClean="0"/>
              <a:t>Out of </a:t>
            </a:r>
            <a:r>
              <a:rPr lang="en-IN" sz="2800" dirty="0"/>
              <a:t>30 </a:t>
            </a:r>
            <a:r>
              <a:rPr lang="en-IN" sz="2800" dirty="0" smtClean="0"/>
              <a:t>Common Treatment Facilities (CTF), </a:t>
            </a:r>
            <a:r>
              <a:rPr lang="en-IN" sz="2800" dirty="0"/>
              <a:t>17 </a:t>
            </a:r>
            <a:r>
              <a:rPr lang="en-IN" sz="2800" dirty="0" smtClean="0"/>
              <a:t>CTFs </a:t>
            </a:r>
            <a:r>
              <a:rPr lang="en-IN" sz="2800" dirty="0"/>
              <a:t>have started Barcode system, others are in process and being followed up</a:t>
            </a:r>
            <a:r>
              <a:rPr lang="en-IN" sz="2800" dirty="0" smtClean="0"/>
              <a:t>.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IN" sz="2800" dirty="0"/>
              <a:t>All CTFs have GPS enabled Vehicle Tracking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8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2" y="4576979"/>
            <a:ext cx="9601196" cy="1303867"/>
          </a:xfrm>
        </p:spPr>
        <p:txBody>
          <a:bodyPr>
            <a:normAutofit/>
          </a:bodyPr>
          <a:lstStyle/>
          <a:p>
            <a:pPr algn="r"/>
            <a:r>
              <a:rPr lang="en-US" sz="8000" b="1" dirty="0" smtClean="0"/>
              <a:t>Thank You…</a:t>
            </a:r>
            <a:endParaRPr lang="en-US" sz="8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63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88227" y="-75536"/>
            <a:ext cx="10058400" cy="145075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MSW generation in MMR region in Maharashtra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8063" y="2226121"/>
          <a:ext cx="11271567" cy="3930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1430"/>
                <a:gridCol w="1249378"/>
                <a:gridCol w="1186004"/>
                <a:gridCol w="1448555"/>
                <a:gridCol w="1195057"/>
                <a:gridCol w="1023042"/>
                <a:gridCol w="1165503"/>
                <a:gridCol w="1052598"/>
              </a:tblGrid>
              <a:tr h="19834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MSW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Kalyan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Mumbai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Navi</a:t>
                      </a:r>
                      <a:r>
                        <a:rPr lang="en-US" sz="2000" u="none" strike="noStrike" dirty="0">
                          <a:effectLst/>
                        </a:rPr>
                        <a:t> Mumbai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Raigad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Thane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Total MMR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Share of MMR ULBs in Maharashtra's ULBs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6676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MSW </a:t>
                      </a:r>
                      <a:r>
                        <a:rPr lang="en-US" sz="2000" u="none" strike="noStrike" dirty="0">
                          <a:effectLst/>
                        </a:rPr>
                        <a:t>Generation </a:t>
                      </a:r>
                      <a:r>
                        <a:rPr lang="en-US" sz="2000" u="none" strike="noStrike" dirty="0" smtClean="0">
                          <a:effectLst/>
                        </a:rPr>
                        <a:t>(Ton/year)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             617,606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2,810,500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259,515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209,685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719,360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4,616,666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53%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6676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MSW </a:t>
                      </a:r>
                      <a:r>
                        <a:rPr lang="en-US" sz="2000" u="none" strike="noStrike" dirty="0">
                          <a:effectLst/>
                        </a:rPr>
                        <a:t>Treated </a:t>
                      </a:r>
                      <a:r>
                        <a:rPr lang="en-US" sz="2000" u="none" strike="noStrike" dirty="0" smtClean="0">
                          <a:effectLst/>
                        </a:rPr>
                        <a:t>(Ton/year)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                      96,725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1,608,555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256,960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197,940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186,369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2,346,549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51%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61151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% treatment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94%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32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Plastic </a:t>
            </a:r>
            <a:r>
              <a:rPr lang="en-US" sz="4000" dirty="0"/>
              <a:t>generation in MMR region in Maharashtra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83373" y="1837210"/>
          <a:ext cx="11686214" cy="4230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6933"/>
                <a:gridCol w="1750508"/>
                <a:gridCol w="1449734"/>
                <a:gridCol w="1129794"/>
                <a:gridCol w="889837"/>
                <a:gridCol w="1042778"/>
                <a:gridCol w="1105310"/>
                <a:gridCol w="1091320"/>
              </a:tblGrid>
              <a:tr h="1335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Plastic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Kalyan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Mumbai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Navi</a:t>
                      </a:r>
                      <a:r>
                        <a:rPr lang="en-US" sz="2000" u="none" strike="noStrike" dirty="0">
                          <a:effectLst/>
                        </a:rPr>
                        <a:t> Mumbai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Raigad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Thane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Total MMR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Share of MMR ULBs in Maharashtra's ULBs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539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Plastic </a:t>
                      </a:r>
                      <a:r>
                        <a:rPr lang="en-US" sz="2000" u="none" strike="noStrike" dirty="0">
                          <a:effectLst/>
                        </a:rPr>
                        <a:t>waste generated (TPA)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                58,133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98,550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          9,608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6,685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23,251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196,227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58%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539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Plastic </a:t>
                      </a:r>
                      <a:r>
                        <a:rPr lang="en-US" sz="2000" u="none" strike="noStrike" dirty="0">
                          <a:effectLst/>
                        </a:rPr>
                        <a:t>waste collected (TPA)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                50,825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9,855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          9,596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6,672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23,205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100,153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44%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52822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% collection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87%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100%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100%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51%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539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Plastic </a:t>
                      </a:r>
                      <a:r>
                        <a:rPr lang="en-US" sz="2000" u="none" strike="noStrike" dirty="0">
                          <a:effectLst/>
                        </a:rPr>
                        <a:t>waste </a:t>
                      </a:r>
                      <a:r>
                        <a:rPr lang="en-US" sz="2000" u="none" strike="noStrike" dirty="0" smtClean="0">
                          <a:effectLst/>
                        </a:rPr>
                        <a:t>channelized </a:t>
                      </a:r>
                      <a:r>
                        <a:rPr lang="en-US" sz="2000" u="none" strike="noStrike" dirty="0">
                          <a:effectLst/>
                        </a:rPr>
                        <a:t>for recycling (TPA)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                      29,785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9,855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                       9,308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4,527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5,683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                  59,158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49%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  <a:tr h="27486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% recycling (of generation)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51%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68%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24%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30%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34" marR="9034" marT="9034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78A5-F581-4366-A526-4FC5729B67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4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1130</TotalTime>
  <Words>2338</Words>
  <Application>Microsoft Office PowerPoint</Application>
  <PresentationFormat>Widescreen</PresentationFormat>
  <Paragraphs>377</Paragraphs>
  <Slides>35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 Unicode MS</vt:lpstr>
      <vt:lpstr>Arial</vt:lpstr>
      <vt:lpstr>Calibri</vt:lpstr>
      <vt:lpstr>Calibri Light</vt:lpstr>
      <vt:lpstr>Times New Roman</vt:lpstr>
      <vt:lpstr>Wingdings</vt:lpstr>
      <vt:lpstr>Wingdings 2</vt:lpstr>
      <vt:lpstr>Wingdings 3</vt:lpstr>
      <vt:lpstr>Retrospect</vt:lpstr>
      <vt:lpstr>Championing Smart and Sustainable Solid Waste Management in MMR  Landfill Waste Pollution and Control</vt:lpstr>
      <vt:lpstr>Environmental Impacts of landfills</vt:lpstr>
      <vt:lpstr>Environmental Impacts of landfills</vt:lpstr>
      <vt:lpstr>Environmental Impacts of landfills</vt:lpstr>
      <vt:lpstr>Environmental Acts / Rules related with Waste Management </vt:lpstr>
      <vt:lpstr>Regulations related to waste</vt:lpstr>
      <vt:lpstr>PowerPoint Presentation</vt:lpstr>
      <vt:lpstr>Salient Features of Solid Waste Management Rules, 2016 wrt landfilling</vt:lpstr>
      <vt:lpstr>Salient Features of Solid Waste Management Rules, 2016 wrt landfilling</vt:lpstr>
      <vt:lpstr>Sanitary Landfills</vt:lpstr>
      <vt:lpstr>CPCB guidelines for disposal of Legacy waste</vt:lpstr>
      <vt:lpstr>CPCB guidelines for disposal of Legacy waste</vt:lpstr>
      <vt:lpstr>Waste Quantification In India</vt:lpstr>
      <vt:lpstr>Maharashtra State Solid Waste Management Status </vt:lpstr>
      <vt:lpstr>Plastic generation in Maharashtra</vt:lpstr>
      <vt:lpstr>PowerPoint Presentation</vt:lpstr>
      <vt:lpstr>MSW Treatment Options</vt:lpstr>
      <vt:lpstr>Application of Technology- Indian Conditions Capacity Limitations</vt:lpstr>
      <vt:lpstr>Share of MMR in Maharashtra’s MSW &amp; Plastic waste generation</vt:lpstr>
      <vt:lpstr>PowerPoint Presentation</vt:lpstr>
      <vt:lpstr>Solid waste generation and treatment in 2018</vt:lpstr>
      <vt:lpstr>Waste segregation &amp; Legacy waste in MMR</vt:lpstr>
      <vt:lpstr> Challenges in Municipal Solid Waste Management </vt:lpstr>
      <vt:lpstr>Initiatives taken by MPC Board:</vt:lpstr>
      <vt:lpstr>Initiatives taken by MPC Board:</vt:lpstr>
      <vt:lpstr>Initiatives taken by MPC Board:</vt:lpstr>
      <vt:lpstr>Initiatives taken by MPC Board:</vt:lpstr>
      <vt:lpstr>Positive Implications of Plastic Rules, 2016 and MH Plastic Notification, 2018</vt:lpstr>
      <vt:lpstr>Positive Implications (contd.)</vt:lpstr>
      <vt:lpstr>Plastic waste recycling in Maharashtra</vt:lpstr>
      <vt:lpstr>E-Waste Management in Maharashtra</vt:lpstr>
      <vt:lpstr>Bio-medical waste (BMW) in Maharashtra</vt:lpstr>
      <vt:lpstr>Thank You…</vt:lpstr>
      <vt:lpstr>MSW generation in MMR region in Maharashtra</vt:lpstr>
      <vt:lpstr>Plastic generation in MMR region in Maharashtra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SWM Present Scenario in India</dc:title>
  <dc:creator>Nandkumar Gurav</dc:creator>
  <cp:lastModifiedBy>Rutuja Bharat Bhosale</cp:lastModifiedBy>
  <cp:revision>414</cp:revision>
  <cp:lastPrinted>2017-11-08T05:32:17Z</cp:lastPrinted>
  <dcterms:created xsi:type="dcterms:W3CDTF">2017-11-02T10:27:05Z</dcterms:created>
  <dcterms:modified xsi:type="dcterms:W3CDTF">2020-01-08T12:11:10Z</dcterms:modified>
</cp:coreProperties>
</file>